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8" r:id="rId2"/>
    <p:sldId id="271" r:id="rId3"/>
    <p:sldId id="264" r:id="rId4"/>
    <p:sldId id="344" r:id="rId5"/>
    <p:sldId id="346" r:id="rId6"/>
    <p:sldId id="345" r:id="rId7"/>
    <p:sldId id="347" r:id="rId8"/>
    <p:sldId id="262" r:id="rId9"/>
    <p:sldId id="292" r:id="rId10"/>
    <p:sldId id="348" r:id="rId11"/>
    <p:sldId id="269" r:id="rId12"/>
    <p:sldId id="349" r:id="rId13"/>
    <p:sldId id="350" r:id="rId14"/>
    <p:sldId id="351" r:id="rId15"/>
    <p:sldId id="352" r:id="rId16"/>
    <p:sldId id="343" r:id="rId17"/>
  </p:sldIdLst>
  <p:sldSz cx="9144000" cy="5143500" type="screen16x9"/>
  <p:notesSz cx="6858000" cy="9144000"/>
  <p:embeddedFontLst>
    <p:embeddedFont>
      <p:font typeface="Antic" pitchFamily="2" charset="77"/>
      <p:regular r:id="rId19"/>
    </p:embeddedFont>
    <p:embeddedFont>
      <p:font typeface="Bai Jamjuree" pitchFamily="2" charset="-34"/>
      <p:regular r:id="rId20"/>
      <p:bold r:id="rId21"/>
      <p:italic r:id="rId22"/>
      <p:boldItalic r:id="rId23"/>
    </p:embeddedFont>
    <p:embeddedFont>
      <p:font typeface="Bai Jamjuree Light" pitchFamily="2" charset="-34"/>
      <p:regular r:id="rId24"/>
      <p:bold r:id="rId25"/>
      <p:italic r:id="rId26"/>
      <p:boldItalic r:id="rId27"/>
    </p:embeddedFont>
    <p:embeddedFont>
      <p:font typeface="Inter Light" panose="02000503000000020004" pitchFamily="2" charset="0"/>
      <p:regular r:id="rId28"/>
      <p:bold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62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B4A8AED-1619-4621-95C2-730331E36C2A}">
  <a:tblStyle styleId="{0B4A8AED-1619-4621-95C2-730331E36C2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6296"/>
  </p:normalViewPr>
  <p:slideViewPr>
    <p:cSldViewPr snapToGrid="0" snapToObjects="1">
      <p:cViewPr varScale="1">
        <p:scale>
          <a:sx n="162" d="100"/>
          <a:sy n="162" d="100"/>
        </p:scale>
        <p:origin x="200"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fc65bec34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fc65bec34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fc84dfbd3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fc84dfbd3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02271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fc65bec345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fc65bec3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fc65bec345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fc65bec3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7287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fc65bec345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fc65bec3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4693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fc65bec345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fc65bec3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6582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fc65bec345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fc65bec34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83300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fc84dfbd3d_5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fc84dfbd3d_5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fc84dfbd3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fc84dfbd3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ID"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fc65934a01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fc65934a01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fc65934a01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fc65934a01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72001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fc65934a01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fc65934a01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53553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fc65934a01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fc65934a01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463575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fc65934a01_3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fc65934a01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796836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fc65934a01_3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fc65934a01_3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18e7ab03e11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18e7ab03e11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xmlns:p14="http://schemas.microsoft.com/office/powerpoint/2010/main">
    <mc:Choice Requires="p14">
      <p:transition spd="slow">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A6242"/>
        </a:solidFill>
        <a:effectLst/>
      </p:bgPr>
    </p:bg>
    <p:spTree>
      <p:nvGrpSpPr>
        <p:cNvPr id="1" name="Shape 83"/>
        <p:cNvGrpSpPr/>
        <p:nvPr/>
      </p:nvGrpSpPr>
      <p:grpSpPr>
        <a:xfrm>
          <a:off x="0" y="0"/>
          <a:ext cx="0" cy="0"/>
          <a:chOff x="0" y="0"/>
          <a:chExt cx="0" cy="0"/>
        </a:xfrm>
      </p:grpSpPr>
      <p:sp>
        <p:nvSpPr>
          <p:cNvPr id="84" name="Google Shape;84;p15"/>
          <p:cNvSpPr txBox="1"/>
          <p:nvPr/>
        </p:nvSpPr>
        <p:spPr>
          <a:xfrm>
            <a:off x="616913" y="2416988"/>
            <a:ext cx="4281090" cy="984855"/>
          </a:xfrm>
          <a:prstGeom prst="rect">
            <a:avLst/>
          </a:prstGeom>
          <a:noFill/>
          <a:ln>
            <a:noFill/>
          </a:ln>
        </p:spPr>
        <p:txBody>
          <a:bodyPr spcFirstLastPara="1" wrap="square" lIns="91425" tIns="91425" rIns="91425" bIns="91425" anchor="t" anchorCtr="0">
            <a:spAutoFit/>
          </a:bodyPr>
          <a:lstStyle/>
          <a:p>
            <a:pPr lvl="0">
              <a:lnSpc>
                <a:spcPct val="130000"/>
              </a:lnSpc>
              <a:buClr>
                <a:schemeClr val="dk1"/>
              </a:buClr>
              <a:buSzPts val="1100"/>
            </a:pPr>
            <a:r>
              <a:rPr lang="en-ID" sz="1000" dirty="0">
                <a:solidFill>
                  <a:schemeClr val="lt1"/>
                </a:solidFill>
                <a:latin typeface="Inter Light"/>
                <a:ea typeface="Inter Light"/>
                <a:cs typeface="Inter Light"/>
                <a:sym typeface="Inter Light"/>
              </a:rPr>
              <a:t>Travel Authorization System is a tool used by employees to obtain approval before undertaking official travel. This system ensures that all work-related travel is pre-approved, supports transparency, and facilitates more efficient travel management within the organization.</a:t>
            </a:r>
            <a:endParaRPr sz="1000" dirty="0">
              <a:solidFill>
                <a:schemeClr val="lt1"/>
              </a:solidFill>
              <a:latin typeface="Inter Light"/>
              <a:ea typeface="Inter Light"/>
              <a:cs typeface="Inter Light"/>
              <a:sym typeface="Inter Light"/>
            </a:endParaRPr>
          </a:p>
        </p:txBody>
      </p:sp>
      <p:sp>
        <p:nvSpPr>
          <p:cNvPr id="86" name="Google Shape;86;p15"/>
          <p:cNvSpPr txBox="1"/>
          <p:nvPr/>
        </p:nvSpPr>
        <p:spPr>
          <a:xfrm>
            <a:off x="648688" y="971608"/>
            <a:ext cx="3110100" cy="404696"/>
          </a:xfrm>
          <a:prstGeom prst="rect">
            <a:avLst/>
          </a:prstGeom>
          <a:noFill/>
          <a:ln>
            <a:noFill/>
          </a:ln>
        </p:spPr>
        <p:txBody>
          <a:bodyPr spcFirstLastPara="1" wrap="square" lIns="91425" tIns="91425" rIns="91425" bIns="91425" anchor="t" anchorCtr="0">
            <a:spAutoFit/>
          </a:bodyPr>
          <a:lstStyle/>
          <a:p>
            <a:pPr marL="0" lvl="0" indent="0" algn="l" rtl="0">
              <a:lnSpc>
                <a:spcPct val="130000"/>
              </a:lnSpc>
              <a:spcBef>
                <a:spcPts val="0"/>
              </a:spcBef>
              <a:spcAft>
                <a:spcPts val="0"/>
              </a:spcAft>
              <a:buNone/>
            </a:pPr>
            <a:r>
              <a:rPr lang="en" sz="1100" dirty="0">
                <a:solidFill>
                  <a:srgbClr val="F0EADC"/>
                </a:solidFill>
                <a:latin typeface="Inter Light"/>
                <a:ea typeface="Inter Light"/>
                <a:cs typeface="Inter Light"/>
                <a:sym typeface="Inter Light"/>
              </a:rPr>
              <a:t>About the System:</a:t>
            </a:r>
            <a:endParaRPr sz="1100" dirty="0">
              <a:solidFill>
                <a:srgbClr val="F0EADC"/>
              </a:solidFill>
              <a:latin typeface="Inter Light"/>
              <a:ea typeface="Inter Light"/>
              <a:cs typeface="Inter Light"/>
              <a:sym typeface="Inter Light"/>
            </a:endParaRPr>
          </a:p>
        </p:txBody>
      </p:sp>
      <p:sp>
        <p:nvSpPr>
          <p:cNvPr id="88" name="Google Shape;88;p15"/>
          <p:cNvSpPr txBox="1"/>
          <p:nvPr/>
        </p:nvSpPr>
        <p:spPr>
          <a:xfrm>
            <a:off x="256150" y="46834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D" sz="900" dirty="0">
                <a:solidFill>
                  <a:schemeClr val="lt1"/>
                </a:solidFill>
                <a:latin typeface="Bai Jamjuree"/>
                <a:ea typeface="Bai Jamjuree"/>
                <a:cs typeface="Bai Jamjuree"/>
                <a:sym typeface="Bai Jamjuree"/>
              </a:rPr>
              <a:t>CIFOR-ICRAF</a:t>
            </a:r>
            <a:endParaRPr sz="900" dirty="0">
              <a:solidFill>
                <a:srgbClr val="F3F3F3"/>
              </a:solidFill>
              <a:latin typeface="Inter Light"/>
              <a:ea typeface="Inter Light"/>
              <a:cs typeface="Inter Light"/>
              <a:sym typeface="Inter Light"/>
            </a:endParaRPr>
          </a:p>
        </p:txBody>
      </p:sp>
      <p:sp>
        <p:nvSpPr>
          <p:cNvPr id="89" name="Google Shape;89;p15"/>
          <p:cNvSpPr txBox="1"/>
          <p:nvPr/>
        </p:nvSpPr>
        <p:spPr>
          <a:xfrm>
            <a:off x="648700" y="1165725"/>
            <a:ext cx="4510400" cy="726000"/>
          </a:xfrm>
          <a:prstGeom prst="rect">
            <a:avLst/>
          </a:prstGeom>
          <a:noFill/>
          <a:ln>
            <a:noFill/>
          </a:ln>
        </p:spPr>
        <p:txBody>
          <a:bodyPr spcFirstLastPara="1" wrap="square" lIns="91425" tIns="91425" rIns="91425" bIns="91425" anchor="t" anchorCtr="0">
            <a:noAutofit/>
          </a:bodyPr>
          <a:lstStyle/>
          <a:p>
            <a:pPr lvl="0"/>
            <a:r>
              <a:rPr lang="en-ID" sz="3000" dirty="0">
                <a:solidFill>
                  <a:schemeClr val="lt1"/>
                </a:solidFill>
                <a:latin typeface="Bai Jamjuree"/>
                <a:ea typeface="Bai Jamjuree"/>
                <a:cs typeface="Bai Jamjuree"/>
                <a:sym typeface="Bai Jamjuree"/>
              </a:rPr>
              <a:t>CIFOR-ICRAF Travel Authorization System</a:t>
            </a:r>
            <a:endParaRPr sz="3000" dirty="0">
              <a:solidFill>
                <a:schemeClr val="lt1"/>
              </a:solidFill>
              <a:latin typeface="Bai Jamjuree"/>
              <a:ea typeface="Bai Jamjuree"/>
              <a:cs typeface="Bai Jamjuree"/>
              <a:sym typeface="Bai Jamjuree"/>
            </a:endParaRPr>
          </a:p>
        </p:txBody>
      </p:sp>
      <p:cxnSp>
        <p:nvCxnSpPr>
          <p:cNvPr id="90" name="Google Shape;90;p15"/>
          <p:cNvCxnSpPr/>
          <p:nvPr/>
        </p:nvCxnSpPr>
        <p:spPr>
          <a:xfrm>
            <a:off x="734775" y="2251604"/>
            <a:ext cx="501300" cy="0"/>
          </a:xfrm>
          <a:prstGeom prst="straightConnector1">
            <a:avLst/>
          </a:prstGeom>
          <a:noFill/>
          <a:ln w="9525" cap="flat" cmpd="sng">
            <a:solidFill>
              <a:schemeClr val="lt2"/>
            </a:solidFill>
            <a:prstDash val="solid"/>
            <a:round/>
            <a:headEnd type="none" w="med" len="med"/>
            <a:tailEnd type="none" w="med" len="med"/>
          </a:ln>
        </p:spPr>
      </p:cxnSp>
      <p:pic>
        <p:nvPicPr>
          <p:cNvPr id="2" name="Picture 1">
            <a:extLst>
              <a:ext uri="{FF2B5EF4-FFF2-40B4-BE49-F238E27FC236}">
                <a16:creationId xmlns:a16="http://schemas.microsoft.com/office/drawing/2014/main" id="{328A58F9-35B9-3C43-B745-3997E7FAC916}"/>
              </a:ext>
            </a:extLst>
          </p:cNvPr>
          <p:cNvPicPr>
            <a:picLocks noChangeAspect="1"/>
          </p:cNvPicPr>
          <p:nvPr/>
        </p:nvPicPr>
        <p:blipFill>
          <a:blip r:embed="rId3"/>
          <a:stretch>
            <a:fillRect/>
          </a:stretch>
        </p:blipFill>
        <p:spPr>
          <a:xfrm>
            <a:off x="4965298" y="1343824"/>
            <a:ext cx="4178701" cy="245585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1000"/>
                                        <p:tgtEl>
                                          <p:spTgt spid="86"/>
                                        </p:tgtEl>
                                      </p:cBhvr>
                                    </p:animEffect>
                                  </p:childTnLst>
                                </p:cTn>
                              </p:par>
                              <p:par>
                                <p:cTn id="8" presetID="10" presetClass="entr" presetSubtype="0" fill="hold" nodeType="withEffect">
                                  <p:stCondLst>
                                    <p:cond delay="0"/>
                                  </p:stCondLst>
                                  <p:childTnLst>
                                    <p:set>
                                      <p:cBhvr>
                                        <p:cTn id="9" dur="1" fill="hold">
                                          <p:stCondLst>
                                            <p:cond delay="0"/>
                                          </p:stCondLst>
                                        </p:cTn>
                                        <p:tgtEl>
                                          <p:spTgt spid="89"/>
                                        </p:tgtEl>
                                        <p:attrNameLst>
                                          <p:attrName>style.visibility</p:attrName>
                                        </p:attrNameLst>
                                      </p:cBhvr>
                                      <p:to>
                                        <p:strVal val="visible"/>
                                      </p:to>
                                    </p:set>
                                    <p:animEffect transition="in" filter="fade">
                                      <p:cBhvr>
                                        <p:cTn id="10" dur="1000"/>
                                        <p:tgtEl>
                                          <p:spTgt spid="89"/>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84"/>
                                        </p:tgtEl>
                                        <p:attrNameLst>
                                          <p:attrName>style.visibility</p:attrName>
                                        </p:attrNameLst>
                                      </p:cBhvr>
                                      <p:to>
                                        <p:strVal val="visible"/>
                                      </p:to>
                                    </p:set>
                                    <p:animEffect transition="in" filter="fade">
                                      <p:cBhvr>
                                        <p:cTn id="14" dur="1000"/>
                                        <p:tgtEl>
                                          <p:spTgt spid="84"/>
                                        </p:tgtEl>
                                      </p:cBhvr>
                                    </p:animEffect>
                                  </p:childTnLst>
                                </p:cTn>
                              </p:par>
                            </p:childTnLst>
                          </p:cTn>
                        </p:par>
                        <p:par>
                          <p:cTn id="15" fill="hold">
                            <p:stCondLst>
                              <p:cond delay="2000"/>
                            </p:stCondLst>
                            <p:childTnLst>
                              <p:par>
                                <p:cTn id="16" presetID="10" presetClass="entr" presetSubtype="0"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269"/>
        <p:cNvGrpSpPr/>
        <p:nvPr/>
      </p:nvGrpSpPr>
      <p:grpSpPr>
        <a:xfrm>
          <a:off x="0" y="0"/>
          <a:ext cx="0" cy="0"/>
          <a:chOff x="0" y="0"/>
          <a:chExt cx="0" cy="0"/>
        </a:xfrm>
      </p:grpSpPr>
      <p:sp>
        <p:nvSpPr>
          <p:cNvPr id="270" name="Google Shape;270;p28"/>
          <p:cNvSpPr txBox="1"/>
          <p:nvPr/>
        </p:nvSpPr>
        <p:spPr>
          <a:xfrm>
            <a:off x="256150" y="1538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B7B7B7"/>
              </a:solidFill>
              <a:latin typeface="Antic"/>
              <a:ea typeface="Antic"/>
              <a:cs typeface="Antic"/>
              <a:sym typeface="Antic"/>
            </a:endParaRPr>
          </a:p>
        </p:txBody>
      </p:sp>
      <p:sp>
        <p:nvSpPr>
          <p:cNvPr id="271" name="Google Shape;271;p28"/>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dirty="0">
                <a:solidFill>
                  <a:srgbClr val="B7B7B7"/>
                </a:solidFill>
                <a:latin typeface="Antic"/>
                <a:ea typeface="Antic"/>
                <a:cs typeface="Antic"/>
                <a:sym typeface="Antic"/>
              </a:rPr>
              <a:t>9</a:t>
            </a:r>
          </a:p>
        </p:txBody>
      </p:sp>
      <p:sp>
        <p:nvSpPr>
          <p:cNvPr id="272" name="Google Shape;272;p28"/>
          <p:cNvSpPr/>
          <p:nvPr/>
        </p:nvSpPr>
        <p:spPr>
          <a:xfrm>
            <a:off x="8580976" y="230032"/>
            <a:ext cx="292500" cy="292500"/>
          </a:xfrm>
          <a:prstGeom prst="ellipse">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cxnSp>
        <p:nvCxnSpPr>
          <p:cNvPr id="273" name="Google Shape;273;p28"/>
          <p:cNvCxnSpPr/>
          <p:nvPr/>
        </p:nvCxnSpPr>
        <p:spPr>
          <a:xfrm rot="10800000">
            <a:off x="8727226" y="-205568"/>
            <a:ext cx="0" cy="435600"/>
          </a:xfrm>
          <a:prstGeom prst="straightConnector1">
            <a:avLst/>
          </a:prstGeom>
          <a:noFill/>
          <a:ln w="9525" cap="flat" cmpd="sng">
            <a:solidFill>
              <a:srgbClr val="B7B7B7"/>
            </a:solidFill>
            <a:prstDash val="solid"/>
            <a:round/>
            <a:headEnd type="none" w="med" len="med"/>
            <a:tailEnd type="none" w="med" len="med"/>
          </a:ln>
        </p:spPr>
      </p:cxnSp>
      <p:sp>
        <p:nvSpPr>
          <p:cNvPr id="274" name="Google Shape;274;p28"/>
          <p:cNvSpPr txBox="1"/>
          <p:nvPr/>
        </p:nvSpPr>
        <p:spPr>
          <a:xfrm>
            <a:off x="256150" y="46834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dirty="0">
                <a:solidFill>
                  <a:srgbClr val="B7B7B7"/>
                </a:solidFill>
                <a:latin typeface="Inter Light"/>
                <a:ea typeface="Inter Light"/>
                <a:cs typeface="Inter Light"/>
                <a:sym typeface="Inter Light"/>
              </a:rPr>
              <a:t>CIFOR-ICRAF</a:t>
            </a:r>
            <a:endParaRPr lang="en-ID" sz="900" dirty="0">
              <a:solidFill>
                <a:srgbClr val="B7B7B7"/>
              </a:solidFill>
              <a:latin typeface="Inter Light"/>
              <a:ea typeface="Inter Light"/>
              <a:cs typeface="Inter Light"/>
              <a:sym typeface="Inter Light"/>
            </a:endParaRPr>
          </a:p>
        </p:txBody>
      </p:sp>
      <p:sp>
        <p:nvSpPr>
          <p:cNvPr id="276" name="Google Shape;276;p28"/>
          <p:cNvSpPr txBox="1"/>
          <p:nvPr/>
        </p:nvSpPr>
        <p:spPr>
          <a:xfrm>
            <a:off x="488075" y="769650"/>
            <a:ext cx="1854600" cy="81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dirty="0">
                <a:solidFill>
                  <a:srgbClr val="0A6242"/>
                </a:solidFill>
                <a:latin typeface="Bai Jamjuree"/>
                <a:ea typeface="Bai Jamjuree"/>
                <a:cs typeface="Bai Jamjuree"/>
                <a:sym typeface="Bai Jamjuree"/>
              </a:rPr>
              <a:t>5 Step</a:t>
            </a:r>
            <a:endParaRPr sz="3000" dirty="0">
              <a:solidFill>
                <a:srgbClr val="0A6242"/>
              </a:solidFill>
              <a:latin typeface="Bai Jamjuree"/>
              <a:ea typeface="Bai Jamjuree"/>
              <a:cs typeface="Bai Jamjuree"/>
              <a:sym typeface="Bai Jamjuree"/>
            </a:endParaRPr>
          </a:p>
        </p:txBody>
      </p:sp>
      <p:sp>
        <p:nvSpPr>
          <p:cNvPr id="278" name="Google Shape;278;p28"/>
          <p:cNvSpPr txBox="1"/>
          <p:nvPr/>
        </p:nvSpPr>
        <p:spPr>
          <a:xfrm>
            <a:off x="523152" y="1235638"/>
            <a:ext cx="3552300" cy="393600"/>
          </a:xfrm>
          <a:prstGeom prst="rect">
            <a:avLst/>
          </a:prstGeom>
          <a:noFill/>
          <a:ln>
            <a:noFill/>
          </a:ln>
        </p:spPr>
        <p:txBody>
          <a:bodyPr spcFirstLastPara="1" wrap="square" lIns="91425" tIns="91425" rIns="91425" bIns="91425" anchor="t" anchorCtr="0">
            <a:noAutofit/>
          </a:bodyPr>
          <a:lstStyle/>
          <a:p>
            <a:pPr marL="0" lvl="0" indent="0" algn="l" rtl="0">
              <a:lnSpc>
                <a:spcPct val="130000"/>
              </a:lnSpc>
              <a:spcBef>
                <a:spcPts val="0"/>
              </a:spcBef>
              <a:spcAft>
                <a:spcPts val="0"/>
              </a:spcAft>
              <a:buNone/>
            </a:pPr>
            <a:r>
              <a:rPr lang="en" sz="1000" dirty="0">
                <a:solidFill>
                  <a:schemeClr val="dk2"/>
                </a:solidFill>
                <a:latin typeface="Inter Light"/>
                <a:ea typeface="Inter Light"/>
                <a:cs typeface="Inter Light"/>
                <a:sym typeface="Inter Light"/>
              </a:rPr>
              <a:t>Implementation Solution</a:t>
            </a:r>
            <a:endParaRPr sz="1000" dirty="0">
              <a:solidFill>
                <a:schemeClr val="dk2"/>
              </a:solidFill>
              <a:latin typeface="Inter Light"/>
              <a:ea typeface="Inter Light"/>
              <a:cs typeface="Inter Light"/>
              <a:sym typeface="Inter Light"/>
            </a:endParaRPr>
          </a:p>
        </p:txBody>
      </p:sp>
      <p:grpSp>
        <p:nvGrpSpPr>
          <p:cNvPr id="2" name="Group 1">
            <a:extLst>
              <a:ext uri="{FF2B5EF4-FFF2-40B4-BE49-F238E27FC236}">
                <a16:creationId xmlns:a16="http://schemas.microsoft.com/office/drawing/2014/main" id="{EB2A304D-2190-024A-BCA5-F2B331B5B537}"/>
              </a:ext>
            </a:extLst>
          </p:cNvPr>
          <p:cNvGrpSpPr/>
          <p:nvPr/>
        </p:nvGrpSpPr>
        <p:grpSpPr>
          <a:xfrm>
            <a:off x="375851" y="1904775"/>
            <a:ext cx="1767073" cy="1577870"/>
            <a:chOff x="1454588" y="1663857"/>
            <a:chExt cx="1936175" cy="1891036"/>
          </a:xfrm>
        </p:grpSpPr>
        <p:sp>
          <p:nvSpPr>
            <p:cNvPr id="277" name="Google Shape;277;p28"/>
            <p:cNvSpPr/>
            <p:nvPr/>
          </p:nvSpPr>
          <p:spPr>
            <a:xfrm>
              <a:off x="1454588" y="1663857"/>
              <a:ext cx="1936175" cy="1891036"/>
            </a:xfrm>
            <a:prstGeom prst="ellipse">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8"/>
            <p:cNvSpPr txBox="1"/>
            <p:nvPr/>
          </p:nvSpPr>
          <p:spPr>
            <a:xfrm>
              <a:off x="1627225" y="2237807"/>
              <a:ext cx="1590900" cy="811799"/>
            </a:xfrm>
            <a:prstGeom prst="rect">
              <a:avLst/>
            </a:prstGeom>
            <a:noFill/>
            <a:ln>
              <a:noFill/>
            </a:ln>
          </p:spPr>
          <p:txBody>
            <a:bodyPr spcFirstLastPara="1" wrap="square" lIns="91425" tIns="91425" rIns="91425" bIns="91425" anchor="t" anchorCtr="0">
              <a:noAutofit/>
            </a:bodyPr>
            <a:lstStyle/>
            <a:p>
              <a:pPr algn="ctr">
                <a:lnSpc>
                  <a:spcPct val="115000"/>
                </a:lnSpc>
              </a:pPr>
              <a:r>
                <a:rPr lang="en-ID" sz="1100" dirty="0">
                  <a:solidFill>
                    <a:srgbClr val="F3F3F3"/>
                  </a:solidFill>
                  <a:latin typeface="Bai Jamjuree"/>
                  <a:ea typeface="Bai Jamjuree"/>
                  <a:cs typeface="Bai Jamjuree"/>
                  <a:sym typeface="Bai Jamjuree"/>
                </a:rPr>
                <a:t>Process Digitalization</a:t>
              </a:r>
            </a:p>
          </p:txBody>
        </p:sp>
        <p:sp>
          <p:nvSpPr>
            <p:cNvPr id="282" name="Google Shape;282;p28"/>
            <p:cNvSpPr txBox="1"/>
            <p:nvPr/>
          </p:nvSpPr>
          <p:spPr>
            <a:xfrm>
              <a:off x="1454588" y="1987083"/>
              <a:ext cx="548700" cy="393600"/>
            </a:xfrm>
            <a:prstGeom prst="rect">
              <a:avLst/>
            </a:prstGeom>
            <a:noFill/>
            <a:ln>
              <a:noFill/>
            </a:ln>
          </p:spPr>
          <p:txBody>
            <a:bodyPr spcFirstLastPara="1" wrap="square" lIns="91425" tIns="91425" rIns="91425" bIns="91425" anchor="t" anchorCtr="0">
              <a:noAutofit/>
            </a:bodyPr>
            <a:lstStyle/>
            <a:p>
              <a:pPr marL="0" lvl="0" indent="0" algn="ctr" rtl="0">
                <a:lnSpc>
                  <a:spcPct val="130000"/>
                </a:lnSpc>
                <a:spcBef>
                  <a:spcPts val="0"/>
                </a:spcBef>
                <a:spcAft>
                  <a:spcPts val="0"/>
                </a:spcAft>
                <a:buNone/>
              </a:pPr>
              <a:r>
                <a:rPr lang="en" sz="1200" b="1" dirty="0">
                  <a:solidFill>
                    <a:srgbClr val="F3F3F3"/>
                  </a:solidFill>
                  <a:latin typeface="Inter Light"/>
                  <a:ea typeface="Inter Light"/>
                  <a:cs typeface="Inter Light"/>
                  <a:sym typeface="Inter Light"/>
                </a:rPr>
                <a:t>1</a:t>
              </a:r>
              <a:endParaRPr sz="1200" b="1" dirty="0">
                <a:solidFill>
                  <a:srgbClr val="F3F3F3"/>
                </a:solidFill>
                <a:latin typeface="Inter Light"/>
                <a:ea typeface="Inter Light"/>
                <a:cs typeface="Inter Light"/>
                <a:sym typeface="Inter Light"/>
              </a:endParaRPr>
            </a:p>
          </p:txBody>
        </p:sp>
      </p:grpSp>
      <p:grpSp>
        <p:nvGrpSpPr>
          <p:cNvPr id="37" name="Group 36">
            <a:extLst>
              <a:ext uri="{FF2B5EF4-FFF2-40B4-BE49-F238E27FC236}">
                <a16:creationId xmlns:a16="http://schemas.microsoft.com/office/drawing/2014/main" id="{82107C79-2E2C-B74C-84AA-A83D0880D3F0}"/>
              </a:ext>
            </a:extLst>
          </p:cNvPr>
          <p:cNvGrpSpPr/>
          <p:nvPr/>
        </p:nvGrpSpPr>
        <p:grpSpPr>
          <a:xfrm>
            <a:off x="1985364" y="1904775"/>
            <a:ext cx="1767073" cy="1577870"/>
            <a:chOff x="1454588" y="1663857"/>
            <a:chExt cx="1936175" cy="1891036"/>
          </a:xfrm>
        </p:grpSpPr>
        <p:sp>
          <p:nvSpPr>
            <p:cNvPr id="38" name="Google Shape;277;p28">
              <a:extLst>
                <a:ext uri="{FF2B5EF4-FFF2-40B4-BE49-F238E27FC236}">
                  <a16:creationId xmlns:a16="http://schemas.microsoft.com/office/drawing/2014/main" id="{96FE9E42-F55B-A647-8E81-CEDD112C8355}"/>
                </a:ext>
              </a:extLst>
            </p:cNvPr>
            <p:cNvSpPr/>
            <p:nvPr/>
          </p:nvSpPr>
          <p:spPr>
            <a:xfrm>
              <a:off x="1454588" y="1663857"/>
              <a:ext cx="1936175" cy="1891036"/>
            </a:xfrm>
            <a:prstGeom prst="ellipse">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79;p28">
              <a:extLst>
                <a:ext uri="{FF2B5EF4-FFF2-40B4-BE49-F238E27FC236}">
                  <a16:creationId xmlns:a16="http://schemas.microsoft.com/office/drawing/2014/main" id="{5ADFC984-9765-314D-913F-70C03B2897A0}"/>
                </a:ext>
              </a:extLst>
            </p:cNvPr>
            <p:cNvSpPr txBox="1"/>
            <p:nvPr/>
          </p:nvSpPr>
          <p:spPr>
            <a:xfrm>
              <a:off x="1627225" y="2237807"/>
              <a:ext cx="1590900" cy="811799"/>
            </a:xfrm>
            <a:prstGeom prst="rect">
              <a:avLst/>
            </a:prstGeom>
            <a:noFill/>
            <a:ln>
              <a:noFill/>
            </a:ln>
          </p:spPr>
          <p:txBody>
            <a:bodyPr spcFirstLastPara="1" wrap="square" lIns="91425" tIns="91425" rIns="91425" bIns="91425" anchor="t" anchorCtr="0">
              <a:noAutofit/>
            </a:bodyPr>
            <a:lstStyle/>
            <a:p>
              <a:pPr algn="ctr">
                <a:lnSpc>
                  <a:spcPct val="115000"/>
                </a:lnSpc>
              </a:pPr>
              <a:r>
                <a:rPr lang="en-ID" sz="1100" dirty="0">
                  <a:solidFill>
                    <a:srgbClr val="F3F3F3"/>
                  </a:solidFill>
                  <a:latin typeface="Bai Jamjuree"/>
                  <a:ea typeface="Bai Jamjuree"/>
                  <a:cs typeface="Bai Jamjuree"/>
                  <a:sym typeface="Bai Jamjuree"/>
                </a:rPr>
                <a:t>Data Analysis and Reporting</a:t>
              </a:r>
            </a:p>
          </p:txBody>
        </p:sp>
        <p:sp>
          <p:nvSpPr>
            <p:cNvPr id="40" name="Google Shape;282;p28">
              <a:extLst>
                <a:ext uri="{FF2B5EF4-FFF2-40B4-BE49-F238E27FC236}">
                  <a16:creationId xmlns:a16="http://schemas.microsoft.com/office/drawing/2014/main" id="{6B37D994-02CB-A44F-9EC8-016889D4F6C2}"/>
                </a:ext>
              </a:extLst>
            </p:cNvPr>
            <p:cNvSpPr txBox="1"/>
            <p:nvPr/>
          </p:nvSpPr>
          <p:spPr>
            <a:xfrm>
              <a:off x="1454588" y="1987083"/>
              <a:ext cx="548700" cy="393600"/>
            </a:xfrm>
            <a:prstGeom prst="rect">
              <a:avLst/>
            </a:prstGeom>
            <a:noFill/>
            <a:ln>
              <a:noFill/>
            </a:ln>
          </p:spPr>
          <p:txBody>
            <a:bodyPr spcFirstLastPara="1" wrap="square" lIns="91425" tIns="91425" rIns="91425" bIns="91425" anchor="t" anchorCtr="0">
              <a:noAutofit/>
            </a:bodyPr>
            <a:lstStyle/>
            <a:p>
              <a:pPr marL="0" lvl="0" indent="0" algn="ctr" rtl="0">
                <a:lnSpc>
                  <a:spcPct val="130000"/>
                </a:lnSpc>
                <a:spcBef>
                  <a:spcPts val="0"/>
                </a:spcBef>
                <a:spcAft>
                  <a:spcPts val="0"/>
                </a:spcAft>
                <a:buNone/>
              </a:pPr>
              <a:r>
                <a:rPr lang="en" sz="1200" b="1" dirty="0">
                  <a:solidFill>
                    <a:srgbClr val="F3F3F3"/>
                  </a:solidFill>
                  <a:latin typeface="Inter Light"/>
                  <a:ea typeface="Inter Light"/>
                  <a:cs typeface="Inter Light"/>
                  <a:sym typeface="Inter Light"/>
                </a:rPr>
                <a:t>2</a:t>
              </a:r>
              <a:endParaRPr sz="1200" b="1" dirty="0">
                <a:solidFill>
                  <a:srgbClr val="F3F3F3"/>
                </a:solidFill>
                <a:latin typeface="Inter Light"/>
                <a:ea typeface="Inter Light"/>
                <a:cs typeface="Inter Light"/>
                <a:sym typeface="Inter Light"/>
              </a:endParaRPr>
            </a:p>
          </p:txBody>
        </p:sp>
      </p:grpSp>
      <p:grpSp>
        <p:nvGrpSpPr>
          <p:cNvPr id="41" name="Group 40">
            <a:extLst>
              <a:ext uri="{FF2B5EF4-FFF2-40B4-BE49-F238E27FC236}">
                <a16:creationId xmlns:a16="http://schemas.microsoft.com/office/drawing/2014/main" id="{190F03C2-7856-7F47-851C-3F4799E95F42}"/>
              </a:ext>
            </a:extLst>
          </p:cNvPr>
          <p:cNvGrpSpPr/>
          <p:nvPr/>
        </p:nvGrpSpPr>
        <p:grpSpPr>
          <a:xfrm>
            <a:off x="3594877" y="1904775"/>
            <a:ext cx="1767073" cy="1577870"/>
            <a:chOff x="1454588" y="1663857"/>
            <a:chExt cx="1936175" cy="1891036"/>
          </a:xfrm>
        </p:grpSpPr>
        <p:sp>
          <p:nvSpPr>
            <p:cNvPr id="42" name="Google Shape;277;p28">
              <a:extLst>
                <a:ext uri="{FF2B5EF4-FFF2-40B4-BE49-F238E27FC236}">
                  <a16:creationId xmlns:a16="http://schemas.microsoft.com/office/drawing/2014/main" id="{42A3BA9F-52F2-BE48-AEA8-65D4D1C76CDC}"/>
                </a:ext>
              </a:extLst>
            </p:cNvPr>
            <p:cNvSpPr/>
            <p:nvPr/>
          </p:nvSpPr>
          <p:spPr>
            <a:xfrm>
              <a:off x="1454588" y="1663857"/>
              <a:ext cx="1936175" cy="1891036"/>
            </a:xfrm>
            <a:prstGeom prst="ellipse">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79;p28">
              <a:extLst>
                <a:ext uri="{FF2B5EF4-FFF2-40B4-BE49-F238E27FC236}">
                  <a16:creationId xmlns:a16="http://schemas.microsoft.com/office/drawing/2014/main" id="{BB95A7F9-1041-7447-A99A-98FB522CE243}"/>
                </a:ext>
              </a:extLst>
            </p:cNvPr>
            <p:cNvSpPr txBox="1"/>
            <p:nvPr/>
          </p:nvSpPr>
          <p:spPr>
            <a:xfrm>
              <a:off x="1627225" y="2237807"/>
              <a:ext cx="1590900" cy="811799"/>
            </a:xfrm>
            <a:prstGeom prst="rect">
              <a:avLst/>
            </a:prstGeom>
            <a:noFill/>
            <a:ln>
              <a:noFill/>
            </a:ln>
          </p:spPr>
          <p:txBody>
            <a:bodyPr spcFirstLastPara="1" wrap="square" lIns="91425" tIns="91425" rIns="91425" bIns="91425" anchor="t" anchorCtr="0">
              <a:noAutofit/>
            </a:bodyPr>
            <a:lstStyle/>
            <a:p>
              <a:pPr algn="ctr">
                <a:lnSpc>
                  <a:spcPct val="115000"/>
                </a:lnSpc>
              </a:pPr>
              <a:r>
                <a:rPr lang="en-ID" sz="1100" dirty="0">
                  <a:solidFill>
                    <a:srgbClr val="F3F3F3"/>
                  </a:solidFill>
                  <a:latin typeface="Bai Jamjuree"/>
                  <a:ea typeface="Bai Jamjuree"/>
                  <a:cs typeface="Bai Jamjuree"/>
                  <a:sym typeface="Bai Jamjuree"/>
                </a:rPr>
                <a:t>Training and Development</a:t>
              </a:r>
            </a:p>
          </p:txBody>
        </p:sp>
        <p:sp>
          <p:nvSpPr>
            <p:cNvPr id="44" name="Google Shape;282;p28">
              <a:extLst>
                <a:ext uri="{FF2B5EF4-FFF2-40B4-BE49-F238E27FC236}">
                  <a16:creationId xmlns:a16="http://schemas.microsoft.com/office/drawing/2014/main" id="{CD3F51F4-667D-EE46-955D-DE40119905B4}"/>
                </a:ext>
              </a:extLst>
            </p:cNvPr>
            <p:cNvSpPr txBox="1"/>
            <p:nvPr/>
          </p:nvSpPr>
          <p:spPr>
            <a:xfrm>
              <a:off x="1454588" y="1987083"/>
              <a:ext cx="548700" cy="393600"/>
            </a:xfrm>
            <a:prstGeom prst="rect">
              <a:avLst/>
            </a:prstGeom>
            <a:noFill/>
            <a:ln>
              <a:noFill/>
            </a:ln>
          </p:spPr>
          <p:txBody>
            <a:bodyPr spcFirstLastPara="1" wrap="square" lIns="91425" tIns="91425" rIns="91425" bIns="91425" anchor="t" anchorCtr="0">
              <a:noAutofit/>
            </a:bodyPr>
            <a:lstStyle/>
            <a:p>
              <a:pPr marL="0" lvl="0" indent="0" algn="ctr" rtl="0">
                <a:lnSpc>
                  <a:spcPct val="130000"/>
                </a:lnSpc>
                <a:spcBef>
                  <a:spcPts val="0"/>
                </a:spcBef>
                <a:spcAft>
                  <a:spcPts val="0"/>
                </a:spcAft>
                <a:buNone/>
              </a:pPr>
              <a:r>
                <a:rPr lang="en" sz="1200" b="1" dirty="0">
                  <a:solidFill>
                    <a:srgbClr val="F3F3F3"/>
                  </a:solidFill>
                  <a:latin typeface="Inter Light"/>
                  <a:ea typeface="Inter Light"/>
                  <a:cs typeface="Inter Light"/>
                  <a:sym typeface="Inter Light"/>
                </a:rPr>
                <a:t>3</a:t>
              </a:r>
              <a:endParaRPr sz="1200" b="1" dirty="0">
                <a:solidFill>
                  <a:srgbClr val="F3F3F3"/>
                </a:solidFill>
                <a:latin typeface="Inter Light"/>
                <a:ea typeface="Inter Light"/>
                <a:cs typeface="Inter Light"/>
                <a:sym typeface="Inter Light"/>
              </a:endParaRPr>
            </a:p>
          </p:txBody>
        </p:sp>
      </p:grpSp>
      <p:grpSp>
        <p:nvGrpSpPr>
          <p:cNvPr id="45" name="Group 44">
            <a:extLst>
              <a:ext uri="{FF2B5EF4-FFF2-40B4-BE49-F238E27FC236}">
                <a16:creationId xmlns:a16="http://schemas.microsoft.com/office/drawing/2014/main" id="{5DE84477-9C1B-C042-96FF-190E28B8DE9C}"/>
              </a:ext>
            </a:extLst>
          </p:cNvPr>
          <p:cNvGrpSpPr/>
          <p:nvPr/>
        </p:nvGrpSpPr>
        <p:grpSpPr>
          <a:xfrm>
            <a:off x="5204390" y="1933421"/>
            <a:ext cx="1767073" cy="1577870"/>
            <a:chOff x="1454588" y="1663857"/>
            <a:chExt cx="1936175" cy="1891036"/>
          </a:xfrm>
        </p:grpSpPr>
        <p:sp>
          <p:nvSpPr>
            <p:cNvPr id="46" name="Google Shape;277;p28">
              <a:extLst>
                <a:ext uri="{FF2B5EF4-FFF2-40B4-BE49-F238E27FC236}">
                  <a16:creationId xmlns:a16="http://schemas.microsoft.com/office/drawing/2014/main" id="{FBE98460-1B31-7F4C-8DFE-174CE2CC2F95}"/>
                </a:ext>
              </a:extLst>
            </p:cNvPr>
            <p:cNvSpPr/>
            <p:nvPr/>
          </p:nvSpPr>
          <p:spPr>
            <a:xfrm>
              <a:off x="1454588" y="1663857"/>
              <a:ext cx="1936175" cy="1891036"/>
            </a:xfrm>
            <a:prstGeom prst="ellipse">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79;p28">
              <a:extLst>
                <a:ext uri="{FF2B5EF4-FFF2-40B4-BE49-F238E27FC236}">
                  <a16:creationId xmlns:a16="http://schemas.microsoft.com/office/drawing/2014/main" id="{BF6129B5-8CC7-4B44-9207-098EF582C241}"/>
                </a:ext>
              </a:extLst>
            </p:cNvPr>
            <p:cNvSpPr txBox="1"/>
            <p:nvPr/>
          </p:nvSpPr>
          <p:spPr>
            <a:xfrm>
              <a:off x="1627225" y="2237807"/>
              <a:ext cx="1590900" cy="811799"/>
            </a:xfrm>
            <a:prstGeom prst="rect">
              <a:avLst/>
            </a:prstGeom>
            <a:noFill/>
            <a:ln>
              <a:noFill/>
            </a:ln>
          </p:spPr>
          <p:txBody>
            <a:bodyPr spcFirstLastPara="1" wrap="square" lIns="91425" tIns="91425" rIns="91425" bIns="91425" anchor="t" anchorCtr="0">
              <a:noAutofit/>
            </a:bodyPr>
            <a:lstStyle/>
            <a:p>
              <a:pPr algn="ctr">
                <a:lnSpc>
                  <a:spcPct val="115000"/>
                </a:lnSpc>
              </a:pPr>
              <a:r>
                <a:rPr lang="en-ID" sz="1100" dirty="0">
                  <a:solidFill>
                    <a:srgbClr val="F3F3F3"/>
                  </a:solidFill>
                  <a:latin typeface="Bai Jamjuree"/>
                  <a:ea typeface="Bai Jamjuree"/>
                  <a:cs typeface="Bai Jamjuree"/>
                  <a:sym typeface="Bai Jamjuree"/>
                </a:rPr>
                <a:t>Policies and Procedures</a:t>
              </a:r>
            </a:p>
          </p:txBody>
        </p:sp>
        <p:sp>
          <p:nvSpPr>
            <p:cNvPr id="48" name="Google Shape;282;p28">
              <a:extLst>
                <a:ext uri="{FF2B5EF4-FFF2-40B4-BE49-F238E27FC236}">
                  <a16:creationId xmlns:a16="http://schemas.microsoft.com/office/drawing/2014/main" id="{C5FA1977-91BA-E844-B1C2-7D9262A1CE22}"/>
                </a:ext>
              </a:extLst>
            </p:cNvPr>
            <p:cNvSpPr txBox="1"/>
            <p:nvPr/>
          </p:nvSpPr>
          <p:spPr>
            <a:xfrm>
              <a:off x="1454588" y="1987083"/>
              <a:ext cx="548700" cy="393600"/>
            </a:xfrm>
            <a:prstGeom prst="rect">
              <a:avLst/>
            </a:prstGeom>
            <a:noFill/>
            <a:ln>
              <a:noFill/>
            </a:ln>
          </p:spPr>
          <p:txBody>
            <a:bodyPr spcFirstLastPara="1" wrap="square" lIns="91425" tIns="91425" rIns="91425" bIns="91425" anchor="t" anchorCtr="0">
              <a:noAutofit/>
            </a:bodyPr>
            <a:lstStyle/>
            <a:p>
              <a:pPr marL="0" lvl="0" indent="0" algn="ctr" rtl="0">
                <a:lnSpc>
                  <a:spcPct val="130000"/>
                </a:lnSpc>
                <a:spcBef>
                  <a:spcPts val="0"/>
                </a:spcBef>
                <a:spcAft>
                  <a:spcPts val="0"/>
                </a:spcAft>
                <a:buNone/>
              </a:pPr>
              <a:r>
                <a:rPr lang="en" sz="1200" b="1" dirty="0">
                  <a:solidFill>
                    <a:srgbClr val="F3F3F3"/>
                  </a:solidFill>
                  <a:latin typeface="Inter Light"/>
                  <a:ea typeface="Inter Light"/>
                  <a:cs typeface="Inter Light"/>
                  <a:sym typeface="Inter Light"/>
                </a:rPr>
                <a:t>4</a:t>
              </a:r>
              <a:endParaRPr sz="1200" b="1" dirty="0">
                <a:solidFill>
                  <a:srgbClr val="F3F3F3"/>
                </a:solidFill>
                <a:latin typeface="Inter Light"/>
                <a:ea typeface="Inter Light"/>
                <a:cs typeface="Inter Light"/>
                <a:sym typeface="Inter Light"/>
              </a:endParaRPr>
            </a:p>
          </p:txBody>
        </p:sp>
      </p:grpSp>
      <p:grpSp>
        <p:nvGrpSpPr>
          <p:cNvPr id="49" name="Group 48">
            <a:extLst>
              <a:ext uri="{FF2B5EF4-FFF2-40B4-BE49-F238E27FC236}">
                <a16:creationId xmlns:a16="http://schemas.microsoft.com/office/drawing/2014/main" id="{7030DB36-782F-DF44-A95E-CC287E0854D5}"/>
              </a:ext>
            </a:extLst>
          </p:cNvPr>
          <p:cNvGrpSpPr/>
          <p:nvPr/>
        </p:nvGrpSpPr>
        <p:grpSpPr>
          <a:xfrm>
            <a:off x="6813903" y="1962067"/>
            <a:ext cx="1767073" cy="1577870"/>
            <a:chOff x="1454588" y="1663857"/>
            <a:chExt cx="1936175" cy="1891036"/>
          </a:xfrm>
        </p:grpSpPr>
        <p:sp>
          <p:nvSpPr>
            <p:cNvPr id="50" name="Google Shape;277;p28">
              <a:extLst>
                <a:ext uri="{FF2B5EF4-FFF2-40B4-BE49-F238E27FC236}">
                  <a16:creationId xmlns:a16="http://schemas.microsoft.com/office/drawing/2014/main" id="{871B2FF1-0686-F045-BB57-FDE3C48DEB36}"/>
                </a:ext>
              </a:extLst>
            </p:cNvPr>
            <p:cNvSpPr/>
            <p:nvPr/>
          </p:nvSpPr>
          <p:spPr>
            <a:xfrm>
              <a:off x="1454588" y="1663857"/>
              <a:ext cx="1936175" cy="1891036"/>
            </a:xfrm>
            <a:prstGeom prst="ellipse">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79;p28">
              <a:extLst>
                <a:ext uri="{FF2B5EF4-FFF2-40B4-BE49-F238E27FC236}">
                  <a16:creationId xmlns:a16="http://schemas.microsoft.com/office/drawing/2014/main" id="{93DB205D-A02A-A544-A60F-D99D4E341671}"/>
                </a:ext>
              </a:extLst>
            </p:cNvPr>
            <p:cNvSpPr txBox="1"/>
            <p:nvPr/>
          </p:nvSpPr>
          <p:spPr>
            <a:xfrm>
              <a:off x="1627225" y="2237807"/>
              <a:ext cx="1590900" cy="811799"/>
            </a:xfrm>
            <a:prstGeom prst="rect">
              <a:avLst/>
            </a:prstGeom>
            <a:noFill/>
            <a:ln>
              <a:noFill/>
            </a:ln>
          </p:spPr>
          <p:txBody>
            <a:bodyPr spcFirstLastPara="1" wrap="square" lIns="91425" tIns="91425" rIns="91425" bIns="91425" anchor="t" anchorCtr="0">
              <a:noAutofit/>
            </a:bodyPr>
            <a:lstStyle/>
            <a:p>
              <a:pPr algn="ctr">
                <a:lnSpc>
                  <a:spcPct val="115000"/>
                </a:lnSpc>
              </a:pPr>
              <a:r>
                <a:rPr lang="en-ID" sz="1100" dirty="0">
                  <a:solidFill>
                    <a:srgbClr val="F3F3F3"/>
                  </a:solidFill>
                  <a:latin typeface="Bai Jamjuree"/>
                  <a:ea typeface="Bai Jamjuree"/>
                  <a:cs typeface="Bai Jamjuree"/>
                  <a:sym typeface="Bai Jamjuree"/>
                </a:rPr>
                <a:t>Monitoring and Evaluation</a:t>
              </a:r>
            </a:p>
          </p:txBody>
        </p:sp>
        <p:sp>
          <p:nvSpPr>
            <p:cNvPr id="52" name="Google Shape;282;p28">
              <a:extLst>
                <a:ext uri="{FF2B5EF4-FFF2-40B4-BE49-F238E27FC236}">
                  <a16:creationId xmlns:a16="http://schemas.microsoft.com/office/drawing/2014/main" id="{862D1969-4B87-6649-9DC1-250867FBE6B1}"/>
                </a:ext>
              </a:extLst>
            </p:cNvPr>
            <p:cNvSpPr txBox="1"/>
            <p:nvPr/>
          </p:nvSpPr>
          <p:spPr>
            <a:xfrm>
              <a:off x="1454588" y="1987083"/>
              <a:ext cx="548700" cy="393600"/>
            </a:xfrm>
            <a:prstGeom prst="rect">
              <a:avLst/>
            </a:prstGeom>
            <a:noFill/>
            <a:ln>
              <a:noFill/>
            </a:ln>
          </p:spPr>
          <p:txBody>
            <a:bodyPr spcFirstLastPara="1" wrap="square" lIns="91425" tIns="91425" rIns="91425" bIns="91425" anchor="t" anchorCtr="0">
              <a:noAutofit/>
            </a:bodyPr>
            <a:lstStyle/>
            <a:p>
              <a:pPr marL="0" lvl="0" indent="0" algn="ctr" rtl="0">
                <a:lnSpc>
                  <a:spcPct val="130000"/>
                </a:lnSpc>
                <a:spcBef>
                  <a:spcPts val="0"/>
                </a:spcBef>
                <a:spcAft>
                  <a:spcPts val="0"/>
                </a:spcAft>
                <a:buNone/>
              </a:pPr>
              <a:r>
                <a:rPr lang="en" sz="1200" b="1" dirty="0">
                  <a:solidFill>
                    <a:srgbClr val="F3F3F3"/>
                  </a:solidFill>
                  <a:latin typeface="Inter Light"/>
                  <a:ea typeface="Inter Light"/>
                  <a:cs typeface="Inter Light"/>
                  <a:sym typeface="Inter Light"/>
                </a:rPr>
                <a:t>5</a:t>
              </a:r>
              <a:endParaRPr sz="1200" b="1" dirty="0">
                <a:solidFill>
                  <a:srgbClr val="F3F3F3"/>
                </a:solidFill>
                <a:latin typeface="Inter Light"/>
                <a:ea typeface="Inter Light"/>
                <a:cs typeface="Inter Light"/>
                <a:sym typeface="Inter Light"/>
              </a:endParaRPr>
            </a:p>
          </p:txBody>
        </p:sp>
      </p:grpSp>
    </p:spTree>
    <p:extLst>
      <p:ext uri="{BB962C8B-B14F-4D97-AF65-F5344CB8AC3E}">
        <p14:creationId xmlns:p14="http://schemas.microsoft.com/office/powerpoint/2010/main" val="660301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1000"/>
                                        <p:tgtEl>
                                          <p:spTgt spid="27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500"/>
                                        <p:tgtEl>
                                          <p:spTgt spid="3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5"/>
                                        </p:tgtEl>
                                        <p:attrNameLst>
                                          <p:attrName>style.visibility</p:attrName>
                                        </p:attrNameLst>
                                      </p:cBhvr>
                                      <p:to>
                                        <p:strVal val="visible"/>
                                      </p:to>
                                    </p:set>
                                    <p:animEffect transition="in" filter="fade">
                                      <p:cBhvr>
                                        <p:cTn id="27" dur="500"/>
                                        <p:tgtEl>
                                          <p:spTgt spid="4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49"/>
                                        </p:tgtEl>
                                        <p:attrNameLst>
                                          <p:attrName>style.visibility</p:attrName>
                                        </p:attrNameLst>
                                      </p:cBhvr>
                                      <p:to>
                                        <p:strVal val="visible"/>
                                      </p:to>
                                    </p:set>
                                    <p:animEffect transition="in" filter="fade">
                                      <p:cBhvr>
                                        <p:cTn id="32"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6"/>
          <p:cNvSpPr txBox="1"/>
          <p:nvPr/>
        </p:nvSpPr>
        <p:spPr>
          <a:xfrm>
            <a:off x="256150" y="1538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B7B7B7"/>
              </a:solidFill>
              <a:latin typeface="Antic"/>
              <a:ea typeface="Antic"/>
              <a:cs typeface="Antic"/>
              <a:sym typeface="Antic"/>
            </a:endParaRPr>
          </a:p>
        </p:txBody>
      </p:sp>
      <p:sp>
        <p:nvSpPr>
          <p:cNvPr id="241" name="Google Shape;241;p26"/>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dirty="0">
                <a:solidFill>
                  <a:srgbClr val="B7B7B7"/>
                </a:solidFill>
                <a:latin typeface="Antic"/>
                <a:ea typeface="Antic"/>
                <a:cs typeface="Antic"/>
                <a:sym typeface="Antic"/>
              </a:rPr>
              <a:t>10</a:t>
            </a:r>
          </a:p>
        </p:txBody>
      </p:sp>
      <p:sp>
        <p:nvSpPr>
          <p:cNvPr id="242" name="Google Shape;242;p26"/>
          <p:cNvSpPr/>
          <p:nvPr/>
        </p:nvSpPr>
        <p:spPr>
          <a:xfrm>
            <a:off x="8580976" y="230032"/>
            <a:ext cx="292500" cy="292500"/>
          </a:xfrm>
          <a:prstGeom prst="ellipse">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cxnSp>
        <p:nvCxnSpPr>
          <p:cNvPr id="243" name="Google Shape;243;p26"/>
          <p:cNvCxnSpPr/>
          <p:nvPr/>
        </p:nvCxnSpPr>
        <p:spPr>
          <a:xfrm rot="10800000">
            <a:off x="8727226" y="-205568"/>
            <a:ext cx="0" cy="435600"/>
          </a:xfrm>
          <a:prstGeom prst="straightConnector1">
            <a:avLst/>
          </a:prstGeom>
          <a:noFill/>
          <a:ln w="9525" cap="flat" cmpd="sng">
            <a:solidFill>
              <a:srgbClr val="B7B7B7"/>
            </a:solidFill>
            <a:prstDash val="solid"/>
            <a:round/>
            <a:headEnd type="none" w="med" len="med"/>
            <a:tailEnd type="none" w="med" len="med"/>
          </a:ln>
        </p:spPr>
      </p:cxnSp>
      <p:sp>
        <p:nvSpPr>
          <p:cNvPr id="244" name="Google Shape;244;p26"/>
          <p:cNvSpPr txBox="1"/>
          <p:nvPr/>
        </p:nvSpPr>
        <p:spPr>
          <a:xfrm>
            <a:off x="256150" y="46834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dirty="0">
                <a:solidFill>
                  <a:srgbClr val="B7B7B7"/>
                </a:solidFill>
                <a:latin typeface="Inter Light"/>
                <a:ea typeface="Inter Light"/>
                <a:cs typeface="Inter Light"/>
                <a:sym typeface="Inter Light"/>
              </a:rPr>
              <a:t>CIFOR-ICRAF</a:t>
            </a:r>
            <a:endParaRPr lang="en-ID" sz="900" dirty="0">
              <a:solidFill>
                <a:srgbClr val="B7B7B7"/>
              </a:solidFill>
              <a:latin typeface="Inter Light"/>
              <a:ea typeface="Inter Light"/>
              <a:cs typeface="Inter Light"/>
              <a:sym typeface="Inter Light"/>
            </a:endParaRPr>
          </a:p>
        </p:txBody>
      </p:sp>
      <p:sp>
        <p:nvSpPr>
          <p:cNvPr id="246" name="Google Shape;246;p26"/>
          <p:cNvSpPr txBox="1"/>
          <p:nvPr/>
        </p:nvSpPr>
        <p:spPr>
          <a:xfrm>
            <a:off x="693383" y="1745500"/>
            <a:ext cx="4064884" cy="2402400"/>
          </a:xfrm>
          <a:prstGeom prst="rect">
            <a:avLst/>
          </a:prstGeom>
          <a:noFill/>
          <a:ln>
            <a:noFill/>
          </a:ln>
        </p:spPr>
        <p:txBody>
          <a:bodyPr spcFirstLastPara="1" wrap="square" lIns="91425" tIns="91425" rIns="91425" bIns="91425" anchor="t" anchorCtr="0">
            <a:noAutofit/>
          </a:bodyPr>
          <a:lstStyle/>
          <a:p>
            <a:pPr marL="171450" lvl="0" indent="-171450">
              <a:lnSpc>
                <a:spcPct val="130000"/>
              </a:lnSpc>
              <a:buClr>
                <a:srgbClr val="0A6241"/>
              </a:buClr>
              <a:buFont typeface="Arial" panose="020B0604020202020204" pitchFamily="34" charset="0"/>
              <a:buChar char="•"/>
            </a:pPr>
            <a:r>
              <a:rPr lang="en-ID" sz="1000" dirty="0">
                <a:solidFill>
                  <a:schemeClr val="dk2"/>
                </a:solidFill>
                <a:latin typeface="Inter Light"/>
                <a:ea typeface="Inter Light"/>
                <a:cs typeface="Inter Light"/>
                <a:sym typeface="Inter Light"/>
              </a:rPr>
              <a:t>Implement an integrated digital system to manage and monitor the entire travel authorization process, from request to final approval.</a:t>
            </a:r>
          </a:p>
          <a:p>
            <a:pPr lvl="0">
              <a:lnSpc>
                <a:spcPct val="130000"/>
              </a:lnSpc>
              <a:buClr>
                <a:srgbClr val="0A6241"/>
              </a:buClr>
            </a:pPr>
            <a:endParaRPr lang="en-ID" sz="1000" dirty="0">
              <a:solidFill>
                <a:schemeClr val="dk2"/>
              </a:solidFill>
              <a:latin typeface="Inter Light"/>
              <a:ea typeface="Inter Light"/>
              <a:cs typeface="Inter Light"/>
              <a:sym typeface="Inter Light"/>
            </a:endParaRPr>
          </a:p>
          <a:p>
            <a:pPr marL="171450" lvl="0" indent="-171450">
              <a:lnSpc>
                <a:spcPct val="130000"/>
              </a:lnSpc>
              <a:buClr>
                <a:srgbClr val="0A6241"/>
              </a:buClr>
              <a:buFont typeface="Arial" panose="020B0604020202020204" pitchFamily="34" charset="0"/>
              <a:buChar char="•"/>
            </a:pPr>
            <a:r>
              <a:rPr lang="en-ID" sz="1000" dirty="0">
                <a:solidFill>
                  <a:schemeClr val="dk2"/>
                </a:solidFill>
                <a:latin typeface="Inter Light"/>
                <a:ea typeface="Inter Light"/>
                <a:cs typeface="Inter Light"/>
                <a:sym typeface="Inter Light"/>
              </a:rPr>
              <a:t>Using technology such as business process automation to reduce the time required at each stage</a:t>
            </a:r>
          </a:p>
          <a:p>
            <a:pPr marL="171450" lvl="0" indent="-171450">
              <a:lnSpc>
                <a:spcPct val="130000"/>
              </a:lnSpc>
              <a:buClr>
                <a:srgbClr val="0A6241"/>
              </a:buClr>
              <a:buFont typeface="Arial" panose="020B0604020202020204" pitchFamily="34" charset="0"/>
              <a:buChar char="•"/>
            </a:pPr>
            <a:endParaRPr lang="en-ID" sz="1000" dirty="0">
              <a:solidFill>
                <a:schemeClr val="dk2"/>
              </a:solidFill>
              <a:latin typeface="Inter Light"/>
              <a:ea typeface="Inter Light"/>
              <a:cs typeface="Inter Light"/>
              <a:sym typeface="Inter Light"/>
            </a:endParaRPr>
          </a:p>
          <a:p>
            <a:pPr marL="171450" lvl="0" indent="-171450">
              <a:lnSpc>
                <a:spcPct val="130000"/>
              </a:lnSpc>
              <a:buClr>
                <a:srgbClr val="0A6241"/>
              </a:buClr>
              <a:buFont typeface="Arial" panose="020B0604020202020204" pitchFamily="34" charset="0"/>
              <a:buChar char="•"/>
            </a:pPr>
            <a:r>
              <a:rPr lang="en-ID" sz="1000" dirty="0">
                <a:solidFill>
                  <a:schemeClr val="dk2"/>
                </a:solidFill>
                <a:latin typeface="Inter Light"/>
                <a:ea typeface="Inter Light"/>
                <a:cs typeface="Inter Light"/>
                <a:sym typeface="Inter Light"/>
              </a:rPr>
              <a:t>Automatic Data Collection Ensures travel data is automatically collected and stored in digital systems for better analysis and reporting.</a:t>
            </a:r>
            <a:endParaRPr sz="1000" dirty="0">
              <a:solidFill>
                <a:srgbClr val="666666"/>
              </a:solidFill>
              <a:latin typeface="Inter Light"/>
              <a:ea typeface="Inter Light"/>
              <a:cs typeface="Inter Light"/>
              <a:sym typeface="Inter Light"/>
            </a:endParaRPr>
          </a:p>
        </p:txBody>
      </p:sp>
      <p:sp>
        <p:nvSpPr>
          <p:cNvPr id="247" name="Google Shape;247;p26"/>
          <p:cNvSpPr txBox="1"/>
          <p:nvPr/>
        </p:nvSpPr>
        <p:spPr>
          <a:xfrm>
            <a:off x="535400" y="995600"/>
            <a:ext cx="4400750" cy="606000"/>
          </a:xfrm>
          <a:prstGeom prst="rect">
            <a:avLst/>
          </a:prstGeom>
          <a:noFill/>
          <a:ln>
            <a:noFill/>
          </a:ln>
        </p:spPr>
        <p:txBody>
          <a:bodyPr spcFirstLastPara="1" wrap="square" lIns="91425" tIns="91425" rIns="91425" bIns="91425" anchor="t" anchorCtr="0">
            <a:noAutofit/>
          </a:bodyPr>
          <a:lstStyle/>
          <a:p>
            <a:r>
              <a:rPr lang="en" sz="3000" dirty="0">
                <a:solidFill>
                  <a:srgbClr val="0A6242"/>
                </a:solidFill>
                <a:latin typeface="Bai Jamjuree"/>
                <a:ea typeface="Bai Jamjuree"/>
                <a:cs typeface="Bai Jamjuree"/>
                <a:sym typeface="Bai Jamjuree"/>
              </a:rPr>
              <a:t> </a:t>
            </a:r>
            <a:r>
              <a:rPr lang="en-ID" sz="3000" dirty="0">
                <a:solidFill>
                  <a:srgbClr val="0A6242"/>
                </a:solidFill>
                <a:latin typeface="Bai Jamjuree"/>
                <a:ea typeface="Bai Jamjuree"/>
                <a:cs typeface="Bai Jamjuree"/>
                <a:sym typeface="Bai Jamjuree"/>
              </a:rPr>
              <a:t>Process Digitalization</a:t>
            </a:r>
          </a:p>
          <a:p>
            <a:endParaRPr sz="3000" dirty="0">
              <a:solidFill>
                <a:srgbClr val="0A6242"/>
              </a:solidFill>
              <a:latin typeface="Bai Jamjuree"/>
              <a:ea typeface="Bai Jamjuree"/>
              <a:cs typeface="Bai Jamjuree"/>
              <a:sym typeface="Bai Jamjuree"/>
            </a:endParaRPr>
          </a:p>
        </p:txBody>
      </p:sp>
      <p:cxnSp>
        <p:nvCxnSpPr>
          <p:cNvPr id="250" name="Google Shape;250;p26"/>
          <p:cNvCxnSpPr/>
          <p:nvPr/>
        </p:nvCxnSpPr>
        <p:spPr>
          <a:xfrm>
            <a:off x="767250" y="1601600"/>
            <a:ext cx="501300" cy="0"/>
          </a:xfrm>
          <a:prstGeom prst="straightConnector1">
            <a:avLst/>
          </a:prstGeom>
          <a:noFill/>
          <a:ln w="9525" cap="flat" cmpd="sng">
            <a:solidFill>
              <a:srgbClr val="B7B7B7"/>
            </a:solidFill>
            <a:prstDash val="solid"/>
            <a:round/>
            <a:headEnd type="none" w="med" len="med"/>
            <a:tailEnd type="none" w="med" len="med"/>
          </a:ln>
        </p:spPr>
      </p:cxnSp>
      <p:pic>
        <p:nvPicPr>
          <p:cNvPr id="2" name="Picture 1">
            <a:extLst>
              <a:ext uri="{FF2B5EF4-FFF2-40B4-BE49-F238E27FC236}">
                <a16:creationId xmlns:a16="http://schemas.microsoft.com/office/drawing/2014/main" id="{5A129F7F-5288-504A-BECE-5CB072E35F96}"/>
              </a:ext>
            </a:extLst>
          </p:cNvPr>
          <p:cNvPicPr>
            <a:picLocks noChangeAspect="1"/>
          </p:cNvPicPr>
          <p:nvPr/>
        </p:nvPicPr>
        <p:blipFill>
          <a:blip r:embed="rId3"/>
          <a:stretch>
            <a:fillRect/>
          </a:stretch>
        </p:blipFill>
        <p:spPr>
          <a:xfrm>
            <a:off x="4936150" y="1370557"/>
            <a:ext cx="4289975" cy="240238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7"/>
                                        </p:tgtEl>
                                        <p:attrNameLst>
                                          <p:attrName>style.visibility</p:attrName>
                                        </p:attrNameLst>
                                      </p:cBhvr>
                                      <p:to>
                                        <p:strVal val="visible"/>
                                      </p:to>
                                    </p:set>
                                    <p:animEffect transition="in" filter="fade">
                                      <p:cBhvr>
                                        <p:cTn id="7" dur="1000"/>
                                        <p:tgtEl>
                                          <p:spTgt spid="24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46"/>
                                        </p:tgtEl>
                                        <p:attrNameLst>
                                          <p:attrName>style.visibility</p:attrName>
                                        </p:attrNameLst>
                                      </p:cBhvr>
                                      <p:to>
                                        <p:strVal val="visible"/>
                                      </p:to>
                                    </p:set>
                                    <p:animEffect transition="in" filter="fade">
                                      <p:cBhvr>
                                        <p:cTn id="11" dur="1000"/>
                                        <p:tgtEl>
                                          <p:spTgt spid="24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6"/>
          <p:cNvSpPr txBox="1"/>
          <p:nvPr/>
        </p:nvSpPr>
        <p:spPr>
          <a:xfrm>
            <a:off x="256150" y="1538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B7B7B7"/>
              </a:solidFill>
              <a:latin typeface="Antic"/>
              <a:ea typeface="Antic"/>
              <a:cs typeface="Antic"/>
              <a:sym typeface="Antic"/>
            </a:endParaRPr>
          </a:p>
        </p:txBody>
      </p:sp>
      <p:sp>
        <p:nvSpPr>
          <p:cNvPr id="241" name="Google Shape;241;p26"/>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dirty="0">
                <a:solidFill>
                  <a:srgbClr val="B7B7B7"/>
                </a:solidFill>
                <a:latin typeface="Antic"/>
                <a:ea typeface="Antic"/>
                <a:cs typeface="Antic"/>
                <a:sym typeface="Antic"/>
              </a:rPr>
              <a:t>11</a:t>
            </a:r>
          </a:p>
        </p:txBody>
      </p:sp>
      <p:sp>
        <p:nvSpPr>
          <p:cNvPr id="242" name="Google Shape;242;p26"/>
          <p:cNvSpPr/>
          <p:nvPr/>
        </p:nvSpPr>
        <p:spPr>
          <a:xfrm>
            <a:off x="8580976" y="230032"/>
            <a:ext cx="292500" cy="292500"/>
          </a:xfrm>
          <a:prstGeom prst="ellipse">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cxnSp>
        <p:nvCxnSpPr>
          <p:cNvPr id="243" name="Google Shape;243;p26"/>
          <p:cNvCxnSpPr/>
          <p:nvPr/>
        </p:nvCxnSpPr>
        <p:spPr>
          <a:xfrm rot="10800000">
            <a:off x="8727226" y="-205568"/>
            <a:ext cx="0" cy="435600"/>
          </a:xfrm>
          <a:prstGeom prst="straightConnector1">
            <a:avLst/>
          </a:prstGeom>
          <a:noFill/>
          <a:ln w="9525" cap="flat" cmpd="sng">
            <a:solidFill>
              <a:srgbClr val="B7B7B7"/>
            </a:solidFill>
            <a:prstDash val="solid"/>
            <a:round/>
            <a:headEnd type="none" w="med" len="med"/>
            <a:tailEnd type="none" w="med" len="med"/>
          </a:ln>
        </p:spPr>
      </p:cxnSp>
      <p:sp>
        <p:nvSpPr>
          <p:cNvPr id="244" name="Google Shape;244;p26"/>
          <p:cNvSpPr txBox="1"/>
          <p:nvPr/>
        </p:nvSpPr>
        <p:spPr>
          <a:xfrm>
            <a:off x="256150" y="46834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dirty="0">
                <a:solidFill>
                  <a:srgbClr val="B7B7B7"/>
                </a:solidFill>
                <a:latin typeface="Inter Light"/>
                <a:ea typeface="Inter Light"/>
                <a:cs typeface="Inter Light"/>
                <a:sym typeface="Inter Light"/>
              </a:rPr>
              <a:t>CIFOR-ICRAF</a:t>
            </a:r>
            <a:endParaRPr lang="en-ID" sz="900" dirty="0">
              <a:solidFill>
                <a:srgbClr val="B7B7B7"/>
              </a:solidFill>
              <a:latin typeface="Inter Light"/>
              <a:ea typeface="Inter Light"/>
              <a:cs typeface="Inter Light"/>
              <a:sym typeface="Inter Light"/>
            </a:endParaRPr>
          </a:p>
        </p:txBody>
      </p:sp>
      <p:sp>
        <p:nvSpPr>
          <p:cNvPr id="246" name="Google Shape;246;p26"/>
          <p:cNvSpPr txBox="1"/>
          <p:nvPr/>
        </p:nvSpPr>
        <p:spPr>
          <a:xfrm>
            <a:off x="4161041" y="1669301"/>
            <a:ext cx="5042226" cy="2402400"/>
          </a:xfrm>
          <a:prstGeom prst="rect">
            <a:avLst/>
          </a:prstGeom>
          <a:noFill/>
          <a:ln>
            <a:noFill/>
          </a:ln>
        </p:spPr>
        <p:txBody>
          <a:bodyPr spcFirstLastPara="1" wrap="square" lIns="91425" tIns="91425" rIns="91425" bIns="91425" anchor="t" anchorCtr="0">
            <a:noAutofit/>
          </a:bodyPr>
          <a:lstStyle/>
          <a:p>
            <a:pPr marL="171450" lvl="0" indent="-171450">
              <a:lnSpc>
                <a:spcPct val="130000"/>
              </a:lnSpc>
              <a:buClr>
                <a:srgbClr val="0A6241"/>
              </a:buClr>
              <a:buFont typeface="Arial" panose="020B0604020202020204" pitchFamily="34" charset="0"/>
              <a:buChar char="•"/>
            </a:pPr>
            <a:r>
              <a:rPr lang="en-ID" sz="1000" dirty="0">
                <a:solidFill>
                  <a:srgbClr val="666666"/>
                </a:solidFill>
                <a:latin typeface="Inter Light"/>
                <a:ea typeface="Inter Light"/>
                <a:cs typeface="Inter Light"/>
                <a:sym typeface="Inter Light"/>
              </a:rPr>
              <a:t>Create a real-time and interactive dashboard to monitor the status of travel requests and approval times.</a:t>
            </a:r>
          </a:p>
          <a:p>
            <a:pPr lvl="0">
              <a:lnSpc>
                <a:spcPct val="130000"/>
              </a:lnSpc>
              <a:buClr>
                <a:srgbClr val="0A6241"/>
              </a:buClr>
            </a:pPr>
            <a:endParaRPr lang="en-ID" sz="1000" dirty="0">
              <a:solidFill>
                <a:srgbClr val="666666"/>
              </a:solidFill>
              <a:latin typeface="Inter Light"/>
              <a:ea typeface="Inter Light"/>
              <a:cs typeface="Inter Light"/>
              <a:sym typeface="Inter Light"/>
            </a:endParaRPr>
          </a:p>
          <a:p>
            <a:pPr marL="171450" lvl="0" indent="-171450">
              <a:lnSpc>
                <a:spcPct val="130000"/>
              </a:lnSpc>
              <a:buClr>
                <a:srgbClr val="0A6241"/>
              </a:buClr>
              <a:buFont typeface="Arial" panose="020B0604020202020204" pitchFamily="34" charset="0"/>
              <a:buChar char="•"/>
            </a:pPr>
            <a:r>
              <a:rPr lang="en-ID" sz="1000" dirty="0">
                <a:solidFill>
                  <a:srgbClr val="666666"/>
                </a:solidFill>
                <a:latin typeface="Inter Light"/>
                <a:ea typeface="Inter Light"/>
                <a:cs typeface="Inter Light"/>
                <a:sym typeface="Inter Light"/>
              </a:rPr>
              <a:t>Data Integration: Integrates data from multiple sources to provide a more comprehensive and in-depth picture of travel trends and approvals.</a:t>
            </a:r>
            <a:endParaRPr sz="1000" dirty="0">
              <a:solidFill>
                <a:srgbClr val="666666"/>
              </a:solidFill>
              <a:latin typeface="Inter Light"/>
              <a:ea typeface="Inter Light"/>
              <a:cs typeface="Inter Light"/>
              <a:sym typeface="Inter Light"/>
            </a:endParaRPr>
          </a:p>
        </p:txBody>
      </p:sp>
      <p:sp>
        <p:nvSpPr>
          <p:cNvPr id="247" name="Google Shape;247;p26"/>
          <p:cNvSpPr txBox="1"/>
          <p:nvPr/>
        </p:nvSpPr>
        <p:spPr>
          <a:xfrm>
            <a:off x="3972867" y="744732"/>
            <a:ext cx="5171133" cy="529533"/>
          </a:xfrm>
          <a:prstGeom prst="rect">
            <a:avLst/>
          </a:prstGeom>
          <a:noFill/>
          <a:ln>
            <a:noFill/>
          </a:ln>
        </p:spPr>
        <p:txBody>
          <a:bodyPr spcFirstLastPara="1" wrap="square" lIns="91425" tIns="91425" rIns="91425" bIns="91425" anchor="t" anchorCtr="0">
            <a:noAutofit/>
          </a:bodyPr>
          <a:lstStyle/>
          <a:p>
            <a:r>
              <a:rPr lang="en-ID" sz="3000" dirty="0">
                <a:solidFill>
                  <a:srgbClr val="0A6242"/>
                </a:solidFill>
                <a:latin typeface="Bai Jamjuree"/>
                <a:ea typeface="Bai Jamjuree"/>
                <a:cs typeface="Bai Jamjuree"/>
                <a:sym typeface="Bai Jamjuree"/>
              </a:rPr>
              <a:t>Data Analysis and Reporting</a:t>
            </a:r>
          </a:p>
          <a:p>
            <a:endParaRPr lang="en-ID" sz="3000" dirty="0">
              <a:solidFill>
                <a:srgbClr val="0A6242"/>
              </a:solidFill>
              <a:latin typeface="Bai Jamjuree"/>
              <a:ea typeface="Bai Jamjuree"/>
              <a:cs typeface="Bai Jamjuree"/>
              <a:sym typeface="Bai Jamjuree"/>
            </a:endParaRPr>
          </a:p>
          <a:p>
            <a:endParaRPr sz="3000" dirty="0">
              <a:solidFill>
                <a:srgbClr val="0A6242"/>
              </a:solidFill>
              <a:latin typeface="Bai Jamjuree"/>
              <a:ea typeface="Bai Jamjuree"/>
              <a:cs typeface="Bai Jamjuree"/>
              <a:sym typeface="Bai Jamjuree"/>
            </a:endParaRPr>
          </a:p>
        </p:txBody>
      </p:sp>
      <p:cxnSp>
        <p:nvCxnSpPr>
          <p:cNvPr id="250" name="Google Shape;250;p26"/>
          <p:cNvCxnSpPr/>
          <p:nvPr/>
        </p:nvCxnSpPr>
        <p:spPr>
          <a:xfrm>
            <a:off x="4070700" y="1359199"/>
            <a:ext cx="501300" cy="0"/>
          </a:xfrm>
          <a:prstGeom prst="straightConnector1">
            <a:avLst/>
          </a:prstGeom>
          <a:noFill/>
          <a:ln w="9525" cap="flat" cmpd="sng">
            <a:solidFill>
              <a:srgbClr val="B7B7B7"/>
            </a:solidFill>
            <a:prstDash val="solid"/>
            <a:round/>
            <a:headEnd type="none" w="med" len="med"/>
            <a:tailEnd type="none" w="med" len="med"/>
          </a:ln>
        </p:spPr>
      </p:cxnSp>
      <p:pic>
        <p:nvPicPr>
          <p:cNvPr id="3" name="Picture 2">
            <a:extLst>
              <a:ext uri="{FF2B5EF4-FFF2-40B4-BE49-F238E27FC236}">
                <a16:creationId xmlns:a16="http://schemas.microsoft.com/office/drawing/2014/main" id="{439EE56B-BBA5-DA47-8B54-79A9EF0B69A5}"/>
              </a:ext>
            </a:extLst>
          </p:cNvPr>
          <p:cNvPicPr>
            <a:picLocks noChangeAspect="1"/>
          </p:cNvPicPr>
          <p:nvPr/>
        </p:nvPicPr>
        <p:blipFill>
          <a:blip r:embed="rId3"/>
          <a:stretch>
            <a:fillRect/>
          </a:stretch>
        </p:blipFill>
        <p:spPr>
          <a:xfrm>
            <a:off x="-300766" y="1274266"/>
            <a:ext cx="4197832" cy="2797435"/>
          </a:xfrm>
          <a:prstGeom prst="rect">
            <a:avLst/>
          </a:prstGeom>
        </p:spPr>
      </p:pic>
    </p:spTree>
    <p:extLst>
      <p:ext uri="{BB962C8B-B14F-4D97-AF65-F5344CB8AC3E}">
        <p14:creationId xmlns:p14="http://schemas.microsoft.com/office/powerpoint/2010/main" val="526160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7"/>
                                        </p:tgtEl>
                                        <p:attrNameLst>
                                          <p:attrName>style.visibility</p:attrName>
                                        </p:attrNameLst>
                                      </p:cBhvr>
                                      <p:to>
                                        <p:strVal val="visible"/>
                                      </p:to>
                                    </p:set>
                                    <p:animEffect transition="in" filter="fade">
                                      <p:cBhvr>
                                        <p:cTn id="7" dur="1000"/>
                                        <p:tgtEl>
                                          <p:spTgt spid="24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46"/>
                                        </p:tgtEl>
                                        <p:attrNameLst>
                                          <p:attrName>style.visibility</p:attrName>
                                        </p:attrNameLst>
                                      </p:cBhvr>
                                      <p:to>
                                        <p:strVal val="visible"/>
                                      </p:to>
                                    </p:set>
                                    <p:animEffect transition="in" filter="fade">
                                      <p:cBhvr>
                                        <p:cTn id="11" dur="1000"/>
                                        <p:tgtEl>
                                          <p:spTgt spid="246"/>
                                        </p:tgtEl>
                                      </p:cBhvr>
                                    </p:animEffect>
                                  </p:childTnLst>
                                </p:cTn>
                              </p:par>
                              <p:par>
                                <p:cTn id="12" presetID="10" presetClass="entr" presetSubtype="0"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6"/>
          <p:cNvSpPr txBox="1"/>
          <p:nvPr/>
        </p:nvSpPr>
        <p:spPr>
          <a:xfrm>
            <a:off x="256150" y="1538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B7B7B7"/>
              </a:solidFill>
              <a:latin typeface="Antic"/>
              <a:ea typeface="Antic"/>
              <a:cs typeface="Antic"/>
              <a:sym typeface="Antic"/>
            </a:endParaRPr>
          </a:p>
        </p:txBody>
      </p:sp>
      <p:sp>
        <p:nvSpPr>
          <p:cNvPr id="241" name="Google Shape;241;p26"/>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dirty="0">
                <a:solidFill>
                  <a:srgbClr val="B7B7B7"/>
                </a:solidFill>
                <a:latin typeface="Antic"/>
                <a:ea typeface="Antic"/>
                <a:cs typeface="Antic"/>
                <a:sym typeface="Antic"/>
              </a:rPr>
              <a:t>12</a:t>
            </a:r>
          </a:p>
        </p:txBody>
      </p:sp>
      <p:sp>
        <p:nvSpPr>
          <p:cNvPr id="242" name="Google Shape;242;p26"/>
          <p:cNvSpPr/>
          <p:nvPr/>
        </p:nvSpPr>
        <p:spPr>
          <a:xfrm>
            <a:off x="8580976" y="230032"/>
            <a:ext cx="292500" cy="292500"/>
          </a:xfrm>
          <a:prstGeom prst="ellipse">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cxnSp>
        <p:nvCxnSpPr>
          <p:cNvPr id="243" name="Google Shape;243;p26"/>
          <p:cNvCxnSpPr/>
          <p:nvPr/>
        </p:nvCxnSpPr>
        <p:spPr>
          <a:xfrm rot="10800000">
            <a:off x="8727226" y="-205568"/>
            <a:ext cx="0" cy="435600"/>
          </a:xfrm>
          <a:prstGeom prst="straightConnector1">
            <a:avLst/>
          </a:prstGeom>
          <a:noFill/>
          <a:ln w="9525" cap="flat" cmpd="sng">
            <a:solidFill>
              <a:srgbClr val="B7B7B7"/>
            </a:solidFill>
            <a:prstDash val="solid"/>
            <a:round/>
            <a:headEnd type="none" w="med" len="med"/>
            <a:tailEnd type="none" w="med" len="med"/>
          </a:ln>
        </p:spPr>
      </p:cxnSp>
      <p:sp>
        <p:nvSpPr>
          <p:cNvPr id="244" name="Google Shape;244;p26"/>
          <p:cNvSpPr txBox="1"/>
          <p:nvPr/>
        </p:nvSpPr>
        <p:spPr>
          <a:xfrm>
            <a:off x="256150" y="46834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dirty="0">
                <a:solidFill>
                  <a:srgbClr val="B7B7B7"/>
                </a:solidFill>
                <a:latin typeface="Inter Light"/>
                <a:ea typeface="Inter Light"/>
                <a:cs typeface="Inter Light"/>
                <a:sym typeface="Inter Light"/>
              </a:rPr>
              <a:t>CIFOR-ICRAF</a:t>
            </a:r>
            <a:endParaRPr lang="en-ID" sz="900" dirty="0">
              <a:solidFill>
                <a:srgbClr val="B7B7B7"/>
              </a:solidFill>
              <a:latin typeface="Inter Light"/>
              <a:ea typeface="Inter Light"/>
              <a:cs typeface="Inter Light"/>
              <a:sym typeface="Inter Light"/>
            </a:endParaRPr>
          </a:p>
        </p:txBody>
      </p:sp>
      <p:sp>
        <p:nvSpPr>
          <p:cNvPr id="246" name="Google Shape;246;p26"/>
          <p:cNvSpPr txBox="1"/>
          <p:nvPr/>
        </p:nvSpPr>
        <p:spPr>
          <a:xfrm>
            <a:off x="693383" y="1745500"/>
            <a:ext cx="4628148" cy="2402400"/>
          </a:xfrm>
          <a:prstGeom prst="rect">
            <a:avLst/>
          </a:prstGeom>
          <a:noFill/>
          <a:ln>
            <a:noFill/>
          </a:ln>
        </p:spPr>
        <p:txBody>
          <a:bodyPr spcFirstLastPara="1" wrap="square" lIns="91425" tIns="91425" rIns="91425" bIns="91425" anchor="t" anchorCtr="0">
            <a:noAutofit/>
          </a:bodyPr>
          <a:lstStyle/>
          <a:p>
            <a:pPr marL="171450" lvl="0" indent="-171450">
              <a:lnSpc>
                <a:spcPct val="130000"/>
              </a:lnSpc>
              <a:buClr>
                <a:srgbClr val="0A6241"/>
              </a:buClr>
              <a:buFont typeface="Arial" panose="020B0604020202020204" pitchFamily="34" charset="0"/>
              <a:buChar char="•"/>
            </a:pPr>
            <a:r>
              <a:rPr lang="en-ID" sz="1000" dirty="0">
                <a:solidFill>
                  <a:schemeClr val="dk2"/>
                </a:solidFill>
                <a:latin typeface="Inter Light"/>
                <a:ea typeface="Inter Light"/>
                <a:cs typeface="Inter Light"/>
                <a:sym typeface="Inter Light"/>
              </a:rPr>
              <a:t>Provide ongoing training for employees on travel policies, use of digital systems, and approval procedures.</a:t>
            </a:r>
          </a:p>
          <a:p>
            <a:pPr lvl="0">
              <a:lnSpc>
                <a:spcPct val="130000"/>
              </a:lnSpc>
              <a:buClr>
                <a:srgbClr val="0A6241"/>
              </a:buClr>
            </a:pPr>
            <a:endParaRPr lang="en-ID" sz="1000" dirty="0">
              <a:solidFill>
                <a:schemeClr val="dk2"/>
              </a:solidFill>
              <a:latin typeface="Inter Light"/>
              <a:ea typeface="Inter Light"/>
              <a:cs typeface="Inter Light"/>
              <a:sym typeface="Inter Light"/>
            </a:endParaRPr>
          </a:p>
          <a:p>
            <a:pPr marL="171450" lvl="0" indent="-171450">
              <a:lnSpc>
                <a:spcPct val="130000"/>
              </a:lnSpc>
              <a:buClr>
                <a:srgbClr val="0A6241"/>
              </a:buClr>
              <a:buFont typeface="Arial" panose="020B0604020202020204" pitchFamily="34" charset="0"/>
              <a:buChar char="•"/>
            </a:pPr>
            <a:r>
              <a:rPr lang="en-ID" sz="1000" dirty="0">
                <a:solidFill>
                  <a:schemeClr val="dk2"/>
                </a:solidFill>
                <a:latin typeface="Inter Light"/>
                <a:ea typeface="Inter Light"/>
                <a:cs typeface="Inter Light"/>
                <a:sym typeface="Inter Light"/>
              </a:rPr>
              <a:t>Hold workshops and training sessions to share best practices among different countries and departments.</a:t>
            </a:r>
          </a:p>
          <a:p>
            <a:pPr lvl="0">
              <a:lnSpc>
                <a:spcPct val="130000"/>
              </a:lnSpc>
              <a:buClr>
                <a:srgbClr val="0A6241"/>
              </a:buClr>
            </a:pPr>
            <a:endParaRPr lang="en-ID" sz="1000" dirty="0">
              <a:solidFill>
                <a:schemeClr val="dk2"/>
              </a:solidFill>
              <a:latin typeface="Inter Light"/>
              <a:ea typeface="Inter Light"/>
              <a:cs typeface="Inter Light"/>
              <a:sym typeface="Inter Light"/>
            </a:endParaRPr>
          </a:p>
          <a:p>
            <a:pPr marL="171450" lvl="0" indent="-171450">
              <a:lnSpc>
                <a:spcPct val="130000"/>
              </a:lnSpc>
              <a:buClr>
                <a:srgbClr val="0A6241"/>
              </a:buClr>
              <a:buFont typeface="Arial" panose="020B0604020202020204" pitchFamily="34" charset="0"/>
              <a:buChar char="•"/>
            </a:pPr>
            <a:r>
              <a:rPr lang="en-ID" sz="1000" dirty="0">
                <a:solidFill>
                  <a:schemeClr val="dk2"/>
                </a:solidFill>
                <a:latin typeface="Inter Light"/>
                <a:ea typeface="Inter Light"/>
                <a:cs typeface="Inter Light"/>
                <a:sym typeface="Inter Light"/>
              </a:rPr>
              <a:t>Data-Driven Training Evaluation Using data to illuminate the effectiveness of training programs and adapting them based on feedback and performance results.</a:t>
            </a:r>
            <a:endParaRPr sz="1000" dirty="0">
              <a:solidFill>
                <a:srgbClr val="666666"/>
              </a:solidFill>
              <a:latin typeface="Inter Light"/>
              <a:ea typeface="Inter Light"/>
              <a:cs typeface="Inter Light"/>
              <a:sym typeface="Inter Light"/>
            </a:endParaRPr>
          </a:p>
        </p:txBody>
      </p:sp>
      <p:sp>
        <p:nvSpPr>
          <p:cNvPr id="247" name="Google Shape;247;p26"/>
          <p:cNvSpPr txBox="1"/>
          <p:nvPr/>
        </p:nvSpPr>
        <p:spPr>
          <a:xfrm>
            <a:off x="188265" y="941403"/>
            <a:ext cx="4857867" cy="606000"/>
          </a:xfrm>
          <a:prstGeom prst="rect">
            <a:avLst/>
          </a:prstGeom>
          <a:noFill/>
          <a:ln>
            <a:noFill/>
          </a:ln>
        </p:spPr>
        <p:txBody>
          <a:bodyPr spcFirstLastPara="1" wrap="square" lIns="91425" tIns="91425" rIns="91425" bIns="91425" anchor="t" anchorCtr="0">
            <a:noAutofit/>
          </a:bodyPr>
          <a:lstStyle/>
          <a:p>
            <a:r>
              <a:rPr lang="en-ID" sz="3000" dirty="0">
                <a:solidFill>
                  <a:srgbClr val="0A6242"/>
                </a:solidFill>
                <a:latin typeface="Bai Jamjuree"/>
                <a:ea typeface="Bai Jamjuree"/>
                <a:cs typeface="Bai Jamjuree"/>
                <a:sym typeface="Bai Jamjuree"/>
              </a:rPr>
              <a:t>Training and Development</a:t>
            </a:r>
          </a:p>
          <a:p>
            <a:endParaRPr lang="en-ID" sz="3000" dirty="0">
              <a:solidFill>
                <a:srgbClr val="0A6242"/>
              </a:solidFill>
              <a:latin typeface="Bai Jamjuree"/>
              <a:ea typeface="Bai Jamjuree"/>
              <a:cs typeface="Bai Jamjuree"/>
              <a:sym typeface="Bai Jamjuree"/>
            </a:endParaRPr>
          </a:p>
        </p:txBody>
      </p:sp>
      <p:cxnSp>
        <p:nvCxnSpPr>
          <p:cNvPr id="250" name="Google Shape;250;p26"/>
          <p:cNvCxnSpPr/>
          <p:nvPr/>
        </p:nvCxnSpPr>
        <p:spPr>
          <a:xfrm>
            <a:off x="334566" y="1531870"/>
            <a:ext cx="501300" cy="0"/>
          </a:xfrm>
          <a:prstGeom prst="straightConnector1">
            <a:avLst/>
          </a:prstGeom>
          <a:noFill/>
          <a:ln w="9525" cap="flat" cmpd="sng">
            <a:solidFill>
              <a:srgbClr val="B7B7B7"/>
            </a:solidFill>
            <a:prstDash val="solid"/>
            <a:round/>
            <a:headEnd type="none" w="med" len="med"/>
            <a:tailEnd type="none" w="med" len="med"/>
          </a:ln>
        </p:spPr>
      </p:cxnSp>
      <p:pic>
        <p:nvPicPr>
          <p:cNvPr id="4" name="Picture 3" descr="A person pointing at a person in the woods&#10;&#10;Description automatically generated">
            <a:extLst>
              <a:ext uri="{FF2B5EF4-FFF2-40B4-BE49-F238E27FC236}">
                <a16:creationId xmlns:a16="http://schemas.microsoft.com/office/drawing/2014/main" id="{99F12D9F-BBDF-FF47-88E9-BECC64A21045}"/>
              </a:ext>
            </a:extLst>
          </p:cNvPr>
          <p:cNvPicPr>
            <a:picLocks noChangeAspect="1"/>
          </p:cNvPicPr>
          <p:nvPr/>
        </p:nvPicPr>
        <p:blipFill>
          <a:blip r:embed="rId3"/>
          <a:stretch>
            <a:fillRect/>
          </a:stretch>
        </p:blipFill>
        <p:spPr>
          <a:xfrm>
            <a:off x="5321531" y="1268948"/>
            <a:ext cx="3915602" cy="2605603"/>
          </a:xfrm>
          <a:prstGeom prst="rect">
            <a:avLst/>
          </a:prstGeom>
        </p:spPr>
      </p:pic>
    </p:spTree>
    <p:extLst>
      <p:ext uri="{BB962C8B-B14F-4D97-AF65-F5344CB8AC3E}">
        <p14:creationId xmlns:p14="http://schemas.microsoft.com/office/powerpoint/2010/main" val="3293558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7"/>
                                        </p:tgtEl>
                                        <p:attrNameLst>
                                          <p:attrName>style.visibility</p:attrName>
                                        </p:attrNameLst>
                                      </p:cBhvr>
                                      <p:to>
                                        <p:strVal val="visible"/>
                                      </p:to>
                                    </p:set>
                                    <p:animEffect transition="in" filter="fade">
                                      <p:cBhvr>
                                        <p:cTn id="7" dur="1000"/>
                                        <p:tgtEl>
                                          <p:spTgt spid="24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46"/>
                                        </p:tgtEl>
                                        <p:attrNameLst>
                                          <p:attrName>style.visibility</p:attrName>
                                        </p:attrNameLst>
                                      </p:cBhvr>
                                      <p:to>
                                        <p:strVal val="visible"/>
                                      </p:to>
                                    </p:set>
                                    <p:animEffect transition="in" filter="fade">
                                      <p:cBhvr>
                                        <p:cTn id="11" dur="1000"/>
                                        <p:tgtEl>
                                          <p:spTgt spid="24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6"/>
          <p:cNvSpPr txBox="1"/>
          <p:nvPr/>
        </p:nvSpPr>
        <p:spPr>
          <a:xfrm>
            <a:off x="256150" y="1538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B7B7B7"/>
              </a:solidFill>
              <a:latin typeface="Antic"/>
              <a:ea typeface="Antic"/>
              <a:cs typeface="Antic"/>
              <a:sym typeface="Antic"/>
            </a:endParaRPr>
          </a:p>
        </p:txBody>
      </p:sp>
      <p:sp>
        <p:nvSpPr>
          <p:cNvPr id="241" name="Google Shape;241;p26"/>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dirty="0">
                <a:solidFill>
                  <a:srgbClr val="B7B7B7"/>
                </a:solidFill>
                <a:latin typeface="Antic"/>
                <a:ea typeface="Antic"/>
                <a:cs typeface="Antic"/>
                <a:sym typeface="Antic"/>
              </a:rPr>
              <a:t>13</a:t>
            </a:r>
          </a:p>
        </p:txBody>
      </p:sp>
      <p:sp>
        <p:nvSpPr>
          <p:cNvPr id="242" name="Google Shape;242;p26"/>
          <p:cNvSpPr/>
          <p:nvPr/>
        </p:nvSpPr>
        <p:spPr>
          <a:xfrm>
            <a:off x="8580976" y="230032"/>
            <a:ext cx="292500" cy="292500"/>
          </a:xfrm>
          <a:prstGeom prst="ellipse">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cxnSp>
        <p:nvCxnSpPr>
          <p:cNvPr id="243" name="Google Shape;243;p26"/>
          <p:cNvCxnSpPr/>
          <p:nvPr/>
        </p:nvCxnSpPr>
        <p:spPr>
          <a:xfrm rot="10800000">
            <a:off x="8727226" y="-205568"/>
            <a:ext cx="0" cy="435600"/>
          </a:xfrm>
          <a:prstGeom prst="straightConnector1">
            <a:avLst/>
          </a:prstGeom>
          <a:noFill/>
          <a:ln w="9525" cap="flat" cmpd="sng">
            <a:solidFill>
              <a:srgbClr val="B7B7B7"/>
            </a:solidFill>
            <a:prstDash val="solid"/>
            <a:round/>
            <a:headEnd type="none" w="med" len="med"/>
            <a:tailEnd type="none" w="med" len="med"/>
          </a:ln>
        </p:spPr>
      </p:cxnSp>
      <p:sp>
        <p:nvSpPr>
          <p:cNvPr id="244" name="Google Shape;244;p26"/>
          <p:cNvSpPr txBox="1"/>
          <p:nvPr/>
        </p:nvSpPr>
        <p:spPr>
          <a:xfrm>
            <a:off x="256150" y="46834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dirty="0">
                <a:solidFill>
                  <a:srgbClr val="B7B7B7"/>
                </a:solidFill>
                <a:latin typeface="Inter Light"/>
                <a:ea typeface="Inter Light"/>
                <a:cs typeface="Inter Light"/>
                <a:sym typeface="Inter Light"/>
              </a:rPr>
              <a:t>CIFOR-ICRAF</a:t>
            </a:r>
            <a:endParaRPr lang="en-ID" sz="900" dirty="0">
              <a:solidFill>
                <a:srgbClr val="B7B7B7"/>
              </a:solidFill>
              <a:latin typeface="Inter Light"/>
              <a:ea typeface="Inter Light"/>
              <a:cs typeface="Inter Light"/>
              <a:sym typeface="Inter Light"/>
            </a:endParaRPr>
          </a:p>
        </p:txBody>
      </p:sp>
      <p:sp>
        <p:nvSpPr>
          <p:cNvPr id="246" name="Google Shape;246;p26"/>
          <p:cNvSpPr txBox="1"/>
          <p:nvPr/>
        </p:nvSpPr>
        <p:spPr>
          <a:xfrm>
            <a:off x="4161041" y="1669301"/>
            <a:ext cx="5042226" cy="2402400"/>
          </a:xfrm>
          <a:prstGeom prst="rect">
            <a:avLst/>
          </a:prstGeom>
          <a:noFill/>
          <a:ln>
            <a:noFill/>
          </a:ln>
        </p:spPr>
        <p:txBody>
          <a:bodyPr spcFirstLastPara="1" wrap="square" lIns="91425" tIns="91425" rIns="91425" bIns="91425" anchor="t" anchorCtr="0">
            <a:noAutofit/>
          </a:bodyPr>
          <a:lstStyle/>
          <a:p>
            <a:pPr marL="171450" lvl="0" indent="-171450">
              <a:lnSpc>
                <a:spcPct val="130000"/>
              </a:lnSpc>
              <a:buClr>
                <a:srgbClr val="0A6241"/>
              </a:buClr>
              <a:buFont typeface="Arial" panose="020B0604020202020204" pitchFamily="34" charset="0"/>
              <a:buChar char="•"/>
            </a:pPr>
            <a:r>
              <a:rPr lang="en-ID" sz="1000" dirty="0">
                <a:solidFill>
                  <a:srgbClr val="666666"/>
                </a:solidFill>
                <a:latin typeface="Inter Light"/>
                <a:ea typeface="Inter Light"/>
                <a:cs typeface="Inter Light"/>
                <a:sym typeface="Inter Light"/>
              </a:rPr>
              <a:t>Regularly review and update travel policies to ensure alignment with the company's operational and strategic needs.</a:t>
            </a:r>
          </a:p>
          <a:p>
            <a:pPr marL="171450" lvl="0" indent="-171450">
              <a:lnSpc>
                <a:spcPct val="130000"/>
              </a:lnSpc>
              <a:buClr>
                <a:srgbClr val="0A6241"/>
              </a:buClr>
              <a:buFont typeface="Arial" panose="020B0604020202020204" pitchFamily="34" charset="0"/>
              <a:buChar char="•"/>
            </a:pPr>
            <a:endParaRPr lang="en-ID" sz="1000" dirty="0">
              <a:solidFill>
                <a:srgbClr val="666666"/>
              </a:solidFill>
              <a:latin typeface="Inter Light"/>
              <a:ea typeface="Inter Light"/>
              <a:cs typeface="Inter Light"/>
              <a:sym typeface="Inter Light"/>
            </a:endParaRPr>
          </a:p>
          <a:p>
            <a:pPr marL="171450" lvl="0" indent="-171450">
              <a:lnSpc>
                <a:spcPct val="130000"/>
              </a:lnSpc>
              <a:buClr>
                <a:srgbClr val="0A6241"/>
              </a:buClr>
              <a:buFont typeface="Arial" panose="020B0604020202020204" pitchFamily="34" charset="0"/>
              <a:buChar char="•"/>
            </a:pPr>
            <a:r>
              <a:rPr lang="en-ID" sz="1000" dirty="0">
                <a:solidFill>
                  <a:srgbClr val="666666"/>
                </a:solidFill>
                <a:latin typeface="Inter Light"/>
                <a:ea typeface="Inter Light"/>
                <a:cs typeface="Inter Light"/>
                <a:sym typeface="Inter Light"/>
              </a:rPr>
              <a:t>Develop clear standard procedures for travel requests and approvals to increase efficiency and consistency.</a:t>
            </a:r>
            <a:endParaRPr sz="1000" dirty="0">
              <a:solidFill>
                <a:srgbClr val="666666"/>
              </a:solidFill>
              <a:latin typeface="Inter Light"/>
              <a:ea typeface="Inter Light"/>
              <a:cs typeface="Inter Light"/>
              <a:sym typeface="Inter Light"/>
            </a:endParaRPr>
          </a:p>
        </p:txBody>
      </p:sp>
      <p:sp>
        <p:nvSpPr>
          <p:cNvPr id="247" name="Google Shape;247;p26"/>
          <p:cNvSpPr txBox="1"/>
          <p:nvPr/>
        </p:nvSpPr>
        <p:spPr>
          <a:xfrm>
            <a:off x="3972867" y="744732"/>
            <a:ext cx="5171133" cy="529533"/>
          </a:xfrm>
          <a:prstGeom prst="rect">
            <a:avLst/>
          </a:prstGeom>
          <a:noFill/>
          <a:ln>
            <a:noFill/>
          </a:ln>
        </p:spPr>
        <p:txBody>
          <a:bodyPr spcFirstLastPara="1" wrap="square" lIns="91425" tIns="91425" rIns="91425" bIns="91425" anchor="t" anchorCtr="0">
            <a:noAutofit/>
          </a:bodyPr>
          <a:lstStyle/>
          <a:p>
            <a:r>
              <a:rPr lang="en-ID" sz="3000" dirty="0">
                <a:solidFill>
                  <a:srgbClr val="0A6242"/>
                </a:solidFill>
                <a:latin typeface="Bai Jamjuree"/>
                <a:ea typeface="Bai Jamjuree"/>
                <a:cs typeface="Bai Jamjuree"/>
                <a:sym typeface="Bai Jamjuree"/>
              </a:rPr>
              <a:t>Policies and Procedures</a:t>
            </a:r>
          </a:p>
          <a:p>
            <a:endParaRPr lang="en-ID" sz="3000" dirty="0">
              <a:solidFill>
                <a:srgbClr val="0A6242"/>
              </a:solidFill>
              <a:latin typeface="Bai Jamjuree"/>
              <a:ea typeface="Bai Jamjuree"/>
              <a:cs typeface="Bai Jamjuree"/>
              <a:sym typeface="Bai Jamjuree"/>
            </a:endParaRPr>
          </a:p>
          <a:p>
            <a:endParaRPr sz="3000" dirty="0">
              <a:solidFill>
                <a:srgbClr val="0A6242"/>
              </a:solidFill>
              <a:latin typeface="Bai Jamjuree"/>
              <a:ea typeface="Bai Jamjuree"/>
              <a:cs typeface="Bai Jamjuree"/>
              <a:sym typeface="Bai Jamjuree"/>
            </a:endParaRPr>
          </a:p>
        </p:txBody>
      </p:sp>
      <p:cxnSp>
        <p:nvCxnSpPr>
          <p:cNvPr id="250" name="Google Shape;250;p26"/>
          <p:cNvCxnSpPr/>
          <p:nvPr/>
        </p:nvCxnSpPr>
        <p:spPr>
          <a:xfrm>
            <a:off x="4070700" y="1359199"/>
            <a:ext cx="501300" cy="0"/>
          </a:xfrm>
          <a:prstGeom prst="straightConnector1">
            <a:avLst/>
          </a:prstGeom>
          <a:noFill/>
          <a:ln w="9525" cap="flat" cmpd="sng">
            <a:solidFill>
              <a:srgbClr val="B7B7B7"/>
            </a:solidFill>
            <a:prstDash val="solid"/>
            <a:round/>
            <a:headEnd type="none" w="med" len="med"/>
            <a:tailEnd type="none" w="med" len="med"/>
          </a:ln>
        </p:spPr>
      </p:cxnSp>
      <p:pic>
        <p:nvPicPr>
          <p:cNvPr id="4" name="Picture 3" descr="A person standing on train tracks in the woods&#10;&#10;Description automatically generated">
            <a:extLst>
              <a:ext uri="{FF2B5EF4-FFF2-40B4-BE49-F238E27FC236}">
                <a16:creationId xmlns:a16="http://schemas.microsoft.com/office/drawing/2014/main" id="{7680BE6C-FBFB-D049-B3AC-17D5C19476C3}"/>
              </a:ext>
            </a:extLst>
          </p:cNvPr>
          <p:cNvPicPr>
            <a:picLocks noChangeAspect="1"/>
          </p:cNvPicPr>
          <p:nvPr/>
        </p:nvPicPr>
        <p:blipFill>
          <a:blip r:embed="rId3"/>
          <a:stretch>
            <a:fillRect/>
          </a:stretch>
        </p:blipFill>
        <p:spPr>
          <a:xfrm>
            <a:off x="-135655" y="1274265"/>
            <a:ext cx="4023972" cy="2679700"/>
          </a:xfrm>
          <a:prstGeom prst="rect">
            <a:avLst/>
          </a:prstGeom>
        </p:spPr>
      </p:pic>
    </p:spTree>
    <p:extLst>
      <p:ext uri="{BB962C8B-B14F-4D97-AF65-F5344CB8AC3E}">
        <p14:creationId xmlns:p14="http://schemas.microsoft.com/office/powerpoint/2010/main" val="3463412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7"/>
                                        </p:tgtEl>
                                        <p:attrNameLst>
                                          <p:attrName>style.visibility</p:attrName>
                                        </p:attrNameLst>
                                      </p:cBhvr>
                                      <p:to>
                                        <p:strVal val="visible"/>
                                      </p:to>
                                    </p:set>
                                    <p:animEffect transition="in" filter="fade">
                                      <p:cBhvr>
                                        <p:cTn id="7" dur="1000"/>
                                        <p:tgtEl>
                                          <p:spTgt spid="24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46"/>
                                        </p:tgtEl>
                                        <p:attrNameLst>
                                          <p:attrName>style.visibility</p:attrName>
                                        </p:attrNameLst>
                                      </p:cBhvr>
                                      <p:to>
                                        <p:strVal val="visible"/>
                                      </p:to>
                                    </p:set>
                                    <p:animEffect transition="in" filter="fade">
                                      <p:cBhvr>
                                        <p:cTn id="11" dur="1000"/>
                                        <p:tgtEl>
                                          <p:spTgt spid="24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26"/>
          <p:cNvSpPr txBox="1"/>
          <p:nvPr/>
        </p:nvSpPr>
        <p:spPr>
          <a:xfrm>
            <a:off x="256150" y="1538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B7B7B7"/>
              </a:solidFill>
              <a:latin typeface="Antic"/>
              <a:ea typeface="Antic"/>
              <a:cs typeface="Antic"/>
              <a:sym typeface="Antic"/>
            </a:endParaRPr>
          </a:p>
        </p:txBody>
      </p:sp>
      <p:sp>
        <p:nvSpPr>
          <p:cNvPr id="241" name="Google Shape;241;p26"/>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dirty="0">
                <a:solidFill>
                  <a:srgbClr val="B7B7B7"/>
                </a:solidFill>
                <a:latin typeface="Antic"/>
                <a:ea typeface="Antic"/>
                <a:cs typeface="Antic"/>
                <a:sym typeface="Antic"/>
              </a:rPr>
              <a:t>14</a:t>
            </a:r>
          </a:p>
        </p:txBody>
      </p:sp>
      <p:sp>
        <p:nvSpPr>
          <p:cNvPr id="242" name="Google Shape;242;p26"/>
          <p:cNvSpPr/>
          <p:nvPr/>
        </p:nvSpPr>
        <p:spPr>
          <a:xfrm>
            <a:off x="8580976" y="230032"/>
            <a:ext cx="292500" cy="292500"/>
          </a:xfrm>
          <a:prstGeom prst="ellipse">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cxnSp>
        <p:nvCxnSpPr>
          <p:cNvPr id="243" name="Google Shape;243;p26"/>
          <p:cNvCxnSpPr/>
          <p:nvPr/>
        </p:nvCxnSpPr>
        <p:spPr>
          <a:xfrm rot="10800000">
            <a:off x="8727226" y="-205568"/>
            <a:ext cx="0" cy="435600"/>
          </a:xfrm>
          <a:prstGeom prst="straightConnector1">
            <a:avLst/>
          </a:prstGeom>
          <a:noFill/>
          <a:ln w="9525" cap="flat" cmpd="sng">
            <a:solidFill>
              <a:srgbClr val="B7B7B7"/>
            </a:solidFill>
            <a:prstDash val="solid"/>
            <a:round/>
            <a:headEnd type="none" w="med" len="med"/>
            <a:tailEnd type="none" w="med" len="med"/>
          </a:ln>
        </p:spPr>
      </p:cxnSp>
      <p:sp>
        <p:nvSpPr>
          <p:cNvPr id="244" name="Google Shape;244;p26"/>
          <p:cNvSpPr txBox="1"/>
          <p:nvPr/>
        </p:nvSpPr>
        <p:spPr>
          <a:xfrm>
            <a:off x="256150" y="46834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dirty="0">
                <a:solidFill>
                  <a:srgbClr val="B7B7B7"/>
                </a:solidFill>
                <a:latin typeface="Inter Light"/>
                <a:ea typeface="Inter Light"/>
                <a:cs typeface="Inter Light"/>
                <a:sym typeface="Inter Light"/>
              </a:rPr>
              <a:t>CIFOR-ICRAF</a:t>
            </a:r>
            <a:endParaRPr lang="en-ID" sz="900" dirty="0">
              <a:solidFill>
                <a:srgbClr val="B7B7B7"/>
              </a:solidFill>
              <a:latin typeface="Inter Light"/>
              <a:ea typeface="Inter Light"/>
              <a:cs typeface="Inter Light"/>
              <a:sym typeface="Inter Light"/>
            </a:endParaRPr>
          </a:p>
        </p:txBody>
      </p:sp>
      <p:sp>
        <p:nvSpPr>
          <p:cNvPr id="246" name="Google Shape;246;p26"/>
          <p:cNvSpPr txBox="1"/>
          <p:nvPr/>
        </p:nvSpPr>
        <p:spPr>
          <a:xfrm>
            <a:off x="693383" y="1745500"/>
            <a:ext cx="4496684" cy="2402400"/>
          </a:xfrm>
          <a:prstGeom prst="rect">
            <a:avLst/>
          </a:prstGeom>
          <a:noFill/>
          <a:ln>
            <a:noFill/>
          </a:ln>
        </p:spPr>
        <p:txBody>
          <a:bodyPr spcFirstLastPara="1" wrap="square" lIns="91425" tIns="91425" rIns="91425" bIns="91425" anchor="t" anchorCtr="0">
            <a:noAutofit/>
          </a:bodyPr>
          <a:lstStyle/>
          <a:p>
            <a:pPr marL="171450" lvl="0" indent="-171450">
              <a:lnSpc>
                <a:spcPct val="130000"/>
              </a:lnSpc>
              <a:buClr>
                <a:srgbClr val="0A6241"/>
              </a:buClr>
              <a:buFont typeface="Arial" panose="020B0604020202020204" pitchFamily="34" charset="0"/>
              <a:buChar char="•"/>
            </a:pPr>
            <a:r>
              <a:rPr lang="en-ID" sz="1000" dirty="0">
                <a:solidFill>
                  <a:schemeClr val="dk2"/>
                </a:solidFill>
                <a:latin typeface="Inter Light"/>
                <a:ea typeface="Inter Light"/>
                <a:cs typeface="Inter Light"/>
                <a:sym typeface="Inter Light"/>
              </a:rPr>
              <a:t>Conduct regular audits of the travel authorization process to identify areas for improvement.</a:t>
            </a:r>
          </a:p>
          <a:p>
            <a:pPr marL="171450" lvl="0" indent="-171450">
              <a:lnSpc>
                <a:spcPct val="130000"/>
              </a:lnSpc>
              <a:buClr>
                <a:srgbClr val="0A6241"/>
              </a:buClr>
              <a:buFont typeface="Arial" panose="020B0604020202020204" pitchFamily="34" charset="0"/>
              <a:buChar char="•"/>
            </a:pPr>
            <a:endParaRPr lang="en-ID" sz="1000" dirty="0">
              <a:solidFill>
                <a:schemeClr val="dk2"/>
              </a:solidFill>
              <a:latin typeface="Inter Light"/>
              <a:ea typeface="Inter Light"/>
              <a:cs typeface="Inter Light"/>
              <a:sym typeface="Inter Light"/>
            </a:endParaRPr>
          </a:p>
          <a:p>
            <a:pPr marL="171450" lvl="0" indent="-171450">
              <a:lnSpc>
                <a:spcPct val="130000"/>
              </a:lnSpc>
              <a:buClr>
                <a:srgbClr val="0A6241"/>
              </a:buClr>
              <a:buFont typeface="Arial" panose="020B0604020202020204" pitchFamily="34" charset="0"/>
              <a:buChar char="•"/>
            </a:pPr>
            <a:r>
              <a:rPr lang="en-ID" sz="1000" dirty="0">
                <a:solidFill>
                  <a:schemeClr val="dk2"/>
                </a:solidFill>
                <a:latin typeface="Inter Light"/>
                <a:ea typeface="Inter Light"/>
                <a:cs typeface="Inter Light"/>
                <a:sym typeface="Inter Light"/>
              </a:rPr>
              <a:t>Use feedback from employees to continuously improve existing systems and processes.</a:t>
            </a:r>
          </a:p>
          <a:p>
            <a:pPr marL="171450" lvl="0" indent="-171450">
              <a:lnSpc>
                <a:spcPct val="130000"/>
              </a:lnSpc>
              <a:buClr>
                <a:srgbClr val="0A6241"/>
              </a:buClr>
              <a:buFont typeface="Arial" panose="020B0604020202020204" pitchFamily="34" charset="0"/>
              <a:buChar char="•"/>
            </a:pPr>
            <a:endParaRPr lang="en-ID" sz="1000" dirty="0">
              <a:solidFill>
                <a:schemeClr val="dk2"/>
              </a:solidFill>
              <a:latin typeface="Inter Light"/>
              <a:ea typeface="Inter Light"/>
              <a:cs typeface="Inter Light"/>
              <a:sym typeface="Inter Light"/>
            </a:endParaRPr>
          </a:p>
          <a:p>
            <a:pPr marL="171450" lvl="0" indent="-171450">
              <a:lnSpc>
                <a:spcPct val="130000"/>
              </a:lnSpc>
              <a:buClr>
                <a:srgbClr val="0A6241"/>
              </a:buClr>
              <a:buFont typeface="Arial" panose="020B0604020202020204" pitchFamily="34" charset="0"/>
              <a:buChar char="•"/>
            </a:pPr>
            <a:r>
              <a:rPr lang="en-ID" sz="1000" dirty="0">
                <a:solidFill>
                  <a:schemeClr val="dk2"/>
                </a:solidFill>
                <a:latin typeface="Inter Light"/>
                <a:ea typeface="Inter Light"/>
                <a:cs typeface="Inter Light"/>
                <a:sym typeface="Inter Light"/>
              </a:rPr>
              <a:t>Data-Driven Performance Tracking Implement data-backed key performance indicators (KPIs) to periodically monitor and evaluate the efficiency of the travel approval process.</a:t>
            </a:r>
            <a:endParaRPr sz="1000" dirty="0">
              <a:solidFill>
                <a:srgbClr val="666666"/>
              </a:solidFill>
              <a:latin typeface="Inter Light"/>
              <a:ea typeface="Inter Light"/>
              <a:cs typeface="Inter Light"/>
              <a:sym typeface="Inter Light"/>
            </a:endParaRPr>
          </a:p>
        </p:txBody>
      </p:sp>
      <p:sp>
        <p:nvSpPr>
          <p:cNvPr id="247" name="Google Shape;247;p26"/>
          <p:cNvSpPr txBox="1"/>
          <p:nvPr/>
        </p:nvSpPr>
        <p:spPr>
          <a:xfrm>
            <a:off x="188265" y="941403"/>
            <a:ext cx="4857867" cy="606000"/>
          </a:xfrm>
          <a:prstGeom prst="rect">
            <a:avLst/>
          </a:prstGeom>
          <a:noFill/>
          <a:ln>
            <a:noFill/>
          </a:ln>
        </p:spPr>
        <p:txBody>
          <a:bodyPr spcFirstLastPara="1" wrap="square" lIns="91425" tIns="91425" rIns="91425" bIns="91425" anchor="t" anchorCtr="0">
            <a:noAutofit/>
          </a:bodyPr>
          <a:lstStyle/>
          <a:p>
            <a:r>
              <a:rPr lang="en-ID" sz="3000" dirty="0">
                <a:solidFill>
                  <a:srgbClr val="0A6242"/>
                </a:solidFill>
                <a:latin typeface="Bai Jamjuree"/>
                <a:ea typeface="Bai Jamjuree"/>
                <a:cs typeface="Bai Jamjuree"/>
                <a:sym typeface="Bai Jamjuree"/>
              </a:rPr>
              <a:t>Monitoring and Evaluation</a:t>
            </a:r>
          </a:p>
          <a:p>
            <a:endParaRPr lang="en-ID" sz="3000" dirty="0">
              <a:solidFill>
                <a:srgbClr val="0A6242"/>
              </a:solidFill>
              <a:latin typeface="Bai Jamjuree"/>
              <a:ea typeface="Bai Jamjuree"/>
              <a:cs typeface="Bai Jamjuree"/>
              <a:sym typeface="Bai Jamjuree"/>
            </a:endParaRPr>
          </a:p>
          <a:p>
            <a:endParaRPr lang="en-ID" sz="3000" dirty="0">
              <a:solidFill>
                <a:srgbClr val="0A6242"/>
              </a:solidFill>
              <a:latin typeface="Bai Jamjuree"/>
              <a:ea typeface="Bai Jamjuree"/>
              <a:cs typeface="Bai Jamjuree"/>
              <a:sym typeface="Bai Jamjuree"/>
            </a:endParaRPr>
          </a:p>
          <a:p>
            <a:endParaRPr lang="en-ID" sz="3000" dirty="0">
              <a:solidFill>
                <a:srgbClr val="0A6242"/>
              </a:solidFill>
              <a:latin typeface="Bai Jamjuree"/>
              <a:ea typeface="Bai Jamjuree"/>
              <a:cs typeface="Bai Jamjuree"/>
              <a:sym typeface="Bai Jamjuree"/>
            </a:endParaRPr>
          </a:p>
        </p:txBody>
      </p:sp>
      <p:cxnSp>
        <p:nvCxnSpPr>
          <p:cNvPr id="250" name="Google Shape;250;p26"/>
          <p:cNvCxnSpPr/>
          <p:nvPr/>
        </p:nvCxnSpPr>
        <p:spPr>
          <a:xfrm>
            <a:off x="334566" y="1531870"/>
            <a:ext cx="501300" cy="0"/>
          </a:xfrm>
          <a:prstGeom prst="straightConnector1">
            <a:avLst/>
          </a:prstGeom>
          <a:noFill/>
          <a:ln w="9525" cap="flat" cmpd="sng">
            <a:solidFill>
              <a:srgbClr val="B7B7B7"/>
            </a:solidFill>
            <a:prstDash val="solid"/>
            <a:round/>
            <a:headEnd type="none" w="med" len="med"/>
            <a:tailEnd type="none" w="med" len="med"/>
          </a:ln>
        </p:spPr>
      </p:cxnSp>
      <p:pic>
        <p:nvPicPr>
          <p:cNvPr id="5" name="Picture 4" descr="A person walking up a stone staircase in a forest&#10;&#10;Description automatically generated">
            <a:extLst>
              <a:ext uri="{FF2B5EF4-FFF2-40B4-BE49-F238E27FC236}">
                <a16:creationId xmlns:a16="http://schemas.microsoft.com/office/drawing/2014/main" id="{02A07A8D-BA76-4A48-AE40-89181BFBC58A}"/>
              </a:ext>
            </a:extLst>
          </p:cNvPr>
          <p:cNvPicPr>
            <a:picLocks noChangeAspect="1"/>
          </p:cNvPicPr>
          <p:nvPr/>
        </p:nvPicPr>
        <p:blipFill>
          <a:blip r:embed="rId3"/>
          <a:stretch>
            <a:fillRect/>
          </a:stretch>
        </p:blipFill>
        <p:spPr>
          <a:xfrm>
            <a:off x="5439915" y="1388535"/>
            <a:ext cx="3782401" cy="2518830"/>
          </a:xfrm>
          <a:prstGeom prst="rect">
            <a:avLst/>
          </a:prstGeom>
        </p:spPr>
      </p:pic>
    </p:spTree>
    <p:extLst>
      <p:ext uri="{BB962C8B-B14F-4D97-AF65-F5344CB8AC3E}">
        <p14:creationId xmlns:p14="http://schemas.microsoft.com/office/powerpoint/2010/main" val="367066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7"/>
                                        </p:tgtEl>
                                        <p:attrNameLst>
                                          <p:attrName>style.visibility</p:attrName>
                                        </p:attrNameLst>
                                      </p:cBhvr>
                                      <p:to>
                                        <p:strVal val="visible"/>
                                      </p:to>
                                    </p:set>
                                    <p:animEffect transition="in" filter="fade">
                                      <p:cBhvr>
                                        <p:cTn id="7" dur="1000"/>
                                        <p:tgtEl>
                                          <p:spTgt spid="24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46"/>
                                        </p:tgtEl>
                                        <p:attrNameLst>
                                          <p:attrName>style.visibility</p:attrName>
                                        </p:attrNameLst>
                                      </p:cBhvr>
                                      <p:to>
                                        <p:strVal val="visible"/>
                                      </p:to>
                                    </p:set>
                                    <p:animEffect transition="in" filter="fade">
                                      <p:cBhvr>
                                        <p:cTn id="11" dur="1000"/>
                                        <p:tgtEl>
                                          <p:spTgt spid="246"/>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51"/>
        <p:cNvGrpSpPr/>
        <p:nvPr/>
      </p:nvGrpSpPr>
      <p:grpSpPr>
        <a:xfrm>
          <a:off x="0" y="0"/>
          <a:ext cx="0" cy="0"/>
          <a:chOff x="0" y="0"/>
          <a:chExt cx="0" cy="0"/>
        </a:xfrm>
      </p:grpSpPr>
      <p:pic>
        <p:nvPicPr>
          <p:cNvPr id="1252" name="Google Shape;1252;p100"/>
          <p:cNvPicPr preferRelativeResize="0"/>
          <p:nvPr/>
        </p:nvPicPr>
        <p:blipFill rotWithShape="1">
          <a:blip r:embed="rId3">
            <a:alphaModFix/>
          </a:blip>
          <a:srcRect t="15597"/>
          <a:stretch/>
        </p:blipFill>
        <p:spPr>
          <a:xfrm>
            <a:off x="0" y="0"/>
            <a:ext cx="9144003" cy="5143501"/>
          </a:xfrm>
          <a:prstGeom prst="rect">
            <a:avLst/>
          </a:prstGeom>
          <a:noFill/>
          <a:ln>
            <a:noFill/>
          </a:ln>
        </p:spPr>
      </p:pic>
      <p:sp>
        <p:nvSpPr>
          <p:cNvPr id="1256" name="Google Shape;1256;p100"/>
          <p:cNvSpPr txBox="1"/>
          <p:nvPr/>
        </p:nvSpPr>
        <p:spPr>
          <a:xfrm>
            <a:off x="5135175" y="1239934"/>
            <a:ext cx="3592200" cy="1154132"/>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 sz="2100" dirty="0">
                <a:solidFill>
                  <a:schemeClr val="lt1"/>
                </a:solidFill>
                <a:latin typeface="Bai Jamjuree"/>
                <a:ea typeface="Bai Jamjuree"/>
                <a:cs typeface="Bai Jamjuree"/>
                <a:sym typeface="Bai Jamjuree"/>
              </a:rPr>
              <a:t>“</a:t>
            </a:r>
            <a:r>
              <a:rPr lang="en-ID" sz="2100" dirty="0">
                <a:solidFill>
                  <a:schemeClr val="lt1"/>
                </a:solidFill>
                <a:latin typeface="Bai Jamjuree"/>
                <a:ea typeface="Bai Jamjuree"/>
                <a:cs typeface="Bai Jamjuree"/>
                <a:sym typeface="Bai Jamjuree"/>
              </a:rPr>
              <a:t>The clearest way into the Universe is through a forest wilderness</a:t>
            </a:r>
            <a:r>
              <a:rPr lang="en" sz="2100" dirty="0">
                <a:solidFill>
                  <a:schemeClr val="lt1"/>
                </a:solidFill>
                <a:latin typeface="Bai Jamjuree"/>
                <a:ea typeface="Bai Jamjuree"/>
                <a:cs typeface="Bai Jamjuree"/>
                <a:sym typeface="Bai Jamjuree"/>
              </a:rPr>
              <a:t>” </a:t>
            </a:r>
            <a:endParaRPr sz="2100" b="1" dirty="0">
              <a:solidFill>
                <a:schemeClr val="lt1"/>
              </a:solidFill>
              <a:latin typeface="Bai Jamjuree"/>
              <a:ea typeface="Bai Jamjuree"/>
              <a:cs typeface="Bai Jamjuree"/>
              <a:sym typeface="Bai Jamjuree"/>
            </a:endParaRPr>
          </a:p>
        </p:txBody>
      </p:sp>
      <p:sp>
        <p:nvSpPr>
          <p:cNvPr id="1257" name="Google Shape;1257;p100"/>
          <p:cNvSpPr txBox="1"/>
          <p:nvPr/>
        </p:nvSpPr>
        <p:spPr>
          <a:xfrm>
            <a:off x="256150" y="46834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D" sz="900" dirty="0">
                <a:solidFill>
                  <a:schemeClr val="tx2">
                    <a:lumMod val="75000"/>
                  </a:schemeClr>
                </a:solidFill>
                <a:latin typeface="Bai Jamjuree"/>
                <a:ea typeface="Bai Jamjuree"/>
                <a:cs typeface="Bai Jamjuree"/>
                <a:sym typeface="Bai Jamjuree"/>
              </a:rPr>
              <a:t>CIFOR-ICRAF</a:t>
            </a:r>
            <a:endParaRPr lang="en-ID" sz="900" dirty="0">
              <a:solidFill>
                <a:schemeClr val="tx2">
                  <a:lumMod val="75000"/>
                </a:schemeClr>
              </a:solidFill>
              <a:latin typeface="Inter Light"/>
              <a:ea typeface="Inter Light"/>
              <a:cs typeface="Inter Light"/>
              <a:sym typeface="Inter Light"/>
            </a:endParaRPr>
          </a:p>
        </p:txBody>
      </p:sp>
      <p:sp>
        <p:nvSpPr>
          <p:cNvPr id="1259" name="Google Shape;1259;p100"/>
          <p:cNvSpPr txBox="1"/>
          <p:nvPr/>
        </p:nvSpPr>
        <p:spPr>
          <a:xfrm>
            <a:off x="5135175" y="2297710"/>
            <a:ext cx="3049800" cy="461635"/>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ID" sz="1200" b="1" dirty="0">
                <a:solidFill>
                  <a:schemeClr val="lt1"/>
                </a:solidFill>
                <a:latin typeface="Inter Light"/>
                <a:ea typeface="Inter Light"/>
                <a:cs typeface="Inter Light"/>
                <a:sym typeface="Inter Light"/>
              </a:rPr>
              <a:t>John Muir</a:t>
            </a:r>
            <a:endParaRPr sz="1200" b="1" dirty="0">
              <a:solidFill>
                <a:schemeClr val="lt1"/>
              </a:solidFill>
              <a:latin typeface="Inter Light"/>
              <a:ea typeface="Inter Light"/>
              <a:cs typeface="Inter Light"/>
              <a:sym typeface="Inter Light"/>
            </a:endParaRPr>
          </a:p>
        </p:txBody>
      </p:sp>
      <p:sp>
        <p:nvSpPr>
          <p:cNvPr id="1260" name="Google Shape;1260;p100"/>
          <p:cNvSpPr txBox="1"/>
          <p:nvPr/>
        </p:nvSpPr>
        <p:spPr>
          <a:xfrm>
            <a:off x="5196775" y="4344725"/>
            <a:ext cx="3049800" cy="3387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sz="1000" i="1" dirty="0">
                <a:solidFill>
                  <a:schemeClr val="lt1"/>
                </a:solidFill>
                <a:latin typeface="Inter Light"/>
                <a:ea typeface="Inter Light"/>
                <a:cs typeface="Inter Light"/>
                <a:sym typeface="Inter Light"/>
              </a:rPr>
              <a:t>Thank you, any question?</a:t>
            </a:r>
            <a:endParaRPr sz="1000" i="1" dirty="0">
              <a:solidFill>
                <a:schemeClr val="lt1"/>
              </a:solidFill>
              <a:latin typeface="Inter Light"/>
              <a:ea typeface="Inter Light"/>
              <a:cs typeface="Inter Light"/>
              <a:sym typeface="Inter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56"/>
                                        </p:tgtEl>
                                        <p:attrNameLst>
                                          <p:attrName>style.visibility</p:attrName>
                                        </p:attrNameLst>
                                      </p:cBhvr>
                                      <p:to>
                                        <p:strVal val="visible"/>
                                      </p:to>
                                    </p:set>
                                    <p:animEffect transition="in" filter="fade">
                                      <p:cBhvr>
                                        <p:cTn id="7" dur="1000"/>
                                        <p:tgtEl>
                                          <p:spTgt spid="1256"/>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259"/>
                                        </p:tgtEl>
                                        <p:attrNameLst>
                                          <p:attrName>style.visibility</p:attrName>
                                        </p:attrNameLst>
                                      </p:cBhvr>
                                      <p:to>
                                        <p:strVal val="visible"/>
                                      </p:to>
                                    </p:set>
                                    <p:animEffect transition="in" filter="fade">
                                      <p:cBhvr>
                                        <p:cTn id="11" dur="1000"/>
                                        <p:tgtEl>
                                          <p:spTgt spid="1259"/>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1260"/>
                                        </p:tgtEl>
                                        <p:attrNameLst>
                                          <p:attrName>style.visibility</p:attrName>
                                        </p:attrNameLst>
                                      </p:cBhvr>
                                      <p:to>
                                        <p:strVal val="visible"/>
                                      </p:to>
                                    </p:set>
                                    <p:animEffect transition="in" filter="fade">
                                      <p:cBhvr>
                                        <p:cTn id="15" dur="1000"/>
                                        <p:tgtEl>
                                          <p:spTgt spid="1260"/>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1257"/>
                                        </p:tgtEl>
                                        <p:attrNameLst>
                                          <p:attrName>style.visibility</p:attrName>
                                        </p:attrNameLst>
                                      </p:cBhvr>
                                      <p:to>
                                        <p:strVal val="visible"/>
                                      </p:to>
                                    </p:set>
                                    <p:animEffect transition="in" filter="fade">
                                      <p:cBhvr>
                                        <p:cTn id="19" dur="1000"/>
                                        <p:tgtEl>
                                          <p:spTgt spid="12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7" grpId="0"/>
      <p:bldP spid="1259" grpId="0"/>
      <p:bldP spid="126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269"/>
        <p:cNvGrpSpPr/>
        <p:nvPr/>
      </p:nvGrpSpPr>
      <p:grpSpPr>
        <a:xfrm>
          <a:off x="0" y="0"/>
          <a:ext cx="0" cy="0"/>
          <a:chOff x="0" y="0"/>
          <a:chExt cx="0" cy="0"/>
        </a:xfrm>
      </p:grpSpPr>
      <p:sp>
        <p:nvSpPr>
          <p:cNvPr id="270" name="Google Shape;270;p28"/>
          <p:cNvSpPr txBox="1"/>
          <p:nvPr/>
        </p:nvSpPr>
        <p:spPr>
          <a:xfrm>
            <a:off x="256150" y="1538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solidFill>
                <a:srgbClr val="B7B7B7"/>
              </a:solidFill>
              <a:latin typeface="Antic"/>
              <a:ea typeface="Antic"/>
              <a:cs typeface="Antic"/>
              <a:sym typeface="Antic"/>
            </a:endParaRPr>
          </a:p>
        </p:txBody>
      </p:sp>
      <p:sp>
        <p:nvSpPr>
          <p:cNvPr id="271" name="Google Shape;271;p28"/>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dirty="0">
                <a:solidFill>
                  <a:srgbClr val="B7B7B7"/>
                </a:solidFill>
                <a:latin typeface="Antic"/>
                <a:ea typeface="Antic"/>
                <a:cs typeface="Antic"/>
                <a:sym typeface="Antic"/>
              </a:rPr>
              <a:t>1</a:t>
            </a:r>
          </a:p>
        </p:txBody>
      </p:sp>
      <p:sp>
        <p:nvSpPr>
          <p:cNvPr id="272" name="Google Shape;272;p28"/>
          <p:cNvSpPr/>
          <p:nvPr/>
        </p:nvSpPr>
        <p:spPr>
          <a:xfrm>
            <a:off x="8580976" y="230032"/>
            <a:ext cx="292500" cy="292500"/>
          </a:xfrm>
          <a:prstGeom prst="ellipse">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cxnSp>
        <p:nvCxnSpPr>
          <p:cNvPr id="273" name="Google Shape;273;p28"/>
          <p:cNvCxnSpPr/>
          <p:nvPr/>
        </p:nvCxnSpPr>
        <p:spPr>
          <a:xfrm rot="10800000">
            <a:off x="8727226" y="-205568"/>
            <a:ext cx="0" cy="435600"/>
          </a:xfrm>
          <a:prstGeom prst="straightConnector1">
            <a:avLst/>
          </a:prstGeom>
          <a:noFill/>
          <a:ln w="9525" cap="flat" cmpd="sng">
            <a:solidFill>
              <a:srgbClr val="B7B7B7"/>
            </a:solidFill>
            <a:prstDash val="solid"/>
            <a:round/>
            <a:headEnd type="none" w="med" len="med"/>
            <a:tailEnd type="none" w="med" len="med"/>
          </a:ln>
        </p:spPr>
      </p:cxnSp>
      <p:sp>
        <p:nvSpPr>
          <p:cNvPr id="274" name="Google Shape;274;p28"/>
          <p:cNvSpPr txBox="1"/>
          <p:nvPr/>
        </p:nvSpPr>
        <p:spPr>
          <a:xfrm>
            <a:off x="256150" y="46834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dirty="0">
                <a:solidFill>
                  <a:srgbClr val="B7B7B7"/>
                </a:solidFill>
                <a:latin typeface="Inter Light"/>
                <a:ea typeface="Inter Light"/>
                <a:cs typeface="Inter Light"/>
                <a:sym typeface="Inter Light"/>
              </a:rPr>
              <a:t>CIFOR-ICRAF</a:t>
            </a:r>
            <a:endParaRPr lang="en-ID" sz="900" dirty="0">
              <a:solidFill>
                <a:srgbClr val="B7B7B7"/>
              </a:solidFill>
              <a:latin typeface="Inter Light"/>
              <a:ea typeface="Inter Light"/>
              <a:cs typeface="Inter Light"/>
              <a:sym typeface="Inter Light"/>
            </a:endParaRPr>
          </a:p>
        </p:txBody>
      </p:sp>
      <p:sp>
        <p:nvSpPr>
          <p:cNvPr id="276" name="Google Shape;276;p28"/>
          <p:cNvSpPr txBox="1"/>
          <p:nvPr/>
        </p:nvSpPr>
        <p:spPr>
          <a:xfrm>
            <a:off x="488075" y="769650"/>
            <a:ext cx="1854600" cy="81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dirty="0">
                <a:solidFill>
                  <a:srgbClr val="0A6242"/>
                </a:solidFill>
                <a:latin typeface="Bai Jamjuree"/>
                <a:ea typeface="Bai Jamjuree"/>
                <a:cs typeface="Bai Jamjuree"/>
                <a:sym typeface="Bai Jamjuree"/>
              </a:rPr>
              <a:t>Step</a:t>
            </a:r>
            <a:endParaRPr sz="3000" dirty="0">
              <a:solidFill>
                <a:srgbClr val="0A6242"/>
              </a:solidFill>
              <a:latin typeface="Bai Jamjuree"/>
              <a:ea typeface="Bai Jamjuree"/>
              <a:cs typeface="Bai Jamjuree"/>
              <a:sym typeface="Bai Jamjuree"/>
            </a:endParaRPr>
          </a:p>
        </p:txBody>
      </p:sp>
      <p:sp>
        <p:nvSpPr>
          <p:cNvPr id="277" name="Google Shape;277;p28"/>
          <p:cNvSpPr/>
          <p:nvPr/>
        </p:nvSpPr>
        <p:spPr>
          <a:xfrm>
            <a:off x="1377284" y="1629238"/>
            <a:ext cx="2281500" cy="2281500"/>
          </a:xfrm>
          <a:prstGeom prst="ellipse">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txBox="1"/>
          <p:nvPr/>
        </p:nvSpPr>
        <p:spPr>
          <a:xfrm>
            <a:off x="523152" y="1235638"/>
            <a:ext cx="3552300" cy="393600"/>
          </a:xfrm>
          <a:prstGeom prst="rect">
            <a:avLst/>
          </a:prstGeom>
          <a:noFill/>
          <a:ln>
            <a:noFill/>
          </a:ln>
        </p:spPr>
        <p:txBody>
          <a:bodyPr spcFirstLastPara="1" wrap="square" lIns="91425" tIns="91425" rIns="91425" bIns="91425" anchor="t" anchorCtr="0">
            <a:noAutofit/>
          </a:bodyPr>
          <a:lstStyle/>
          <a:p>
            <a:pPr marL="0" lvl="0" indent="0" algn="l" rtl="0">
              <a:lnSpc>
                <a:spcPct val="130000"/>
              </a:lnSpc>
              <a:spcBef>
                <a:spcPts val="0"/>
              </a:spcBef>
              <a:spcAft>
                <a:spcPts val="0"/>
              </a:spcAft>
              <a:buNone/>
            </a:pPr>
            <a:r>
              <a:rPr lang="en" sz="1000" dirty="0">
                <a:solidFill>
                  <a:schemeClr val="dk2"/>
                </a:solidFill>
                <a:latin typeface="Inter Light"/>
                <a:ea typeface="Inter Light"/>
                <a:cs typeface="Inter Light"/>
                <a:sym typeface="Inter Light"/>
              </a:rPr>
              <a:t>Implementation Dashboard</a:t>
            </a:r>
            <a:endParaRPr sz="1000" dirty="0">
              <a:solidFill>
                <a:schemeClr val="dk2"/>
              </a:solidFill>
              <a:latin typeface="Inter Light"/>
              <a:ea typeface="Inter Light"/>
              <a:cs typeface="Inter Light"/>
              <a:sym typeface="Inter Light"/>
            </a:endParaRPr>
          </a:p>
        </p:txBody>
      </p:sp>
      <p:sp>
        <p:nvSpPr>
          <p:cNvPr id="279" name="Google Shape;279;p28"/>
          <p:cNvSpPr txBox="1"/>
          <p:nvPr/>
        </p:nvSpPr>
        <p:spPr>
          <a:xfrm>
            <a:off x="1722559" y="2287888"/>
            <a:ext cx="1590900" cy="811800"/>
          </a:xfrm>
          <a:prstGeom prst="rect">
            <a:avLst/>
          </a:prstGeom>
          <a:noFill/>
          <a:ln>
            <a:noFill/>
          </a:ln>
        </p:spPr>
        <p:txBody>
          <a:bodyPr spcFirstLastPara="1" wrap="square" lIns="91425" tIns="91425" rIns="91425" bIns="91425" anchor="t" anchorCtr="0">
            <a:noAutofit/>
          </a:bodyPr>
          <a:lstStyle/>
          <a:p>
            <a:pPr algn="ctr">
              <a:lnSpc>
                <a:spcPct val="115000"/>
              </a:lnSpc>
            </a:pPr>
            <a:r>
              <a:rPr lang="en-ID" dirty="0">
                <a:solidFill>
                  <a:srgbClr val="F3F3F3"/>
                </a:solidFill>
                <a:latin typeface="Bai Jamjuree"/>
                <a:ea typeface="Bai Jamjuree"/>
                <a:cs typeface="Bai Jamjuree"/>
                <a:sym typeface="Bai Jamjuree"/>
              </a:rPr>
              <a:t>ETL (Extract, Transform, Load) Data</a:t>
            </a:r>
          </a:p>
        </p:txBody>
      </p:sp>
      <p:sp>
        <p:nvSpPr>
          <p:cNvPr id="280" name="Google Shape;280;p28"/>
          <p:cNvSpPr/>
          <p:nvPr/>
        </p:nvSpPr>
        <p:spPr>
          <a:xfrm>
            <a:off x="3459522" y="1629238"/>
            <a:ext cx="2281500" cy="2281500"/>
          </a:xfrm>
          <a:prstGeom prst="ellipse">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txBox="1"/>
          <p:nvPr/>
        </p:nvSpPr>
        <p:spPr>
          <a:xfrm>
            <a:off x="3713559" y="2454109"/>
            <a:ext cx="1854600" cy="811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ID" dirty="0">
                <a:solidFill>
                  <a:srgbClr val="F3F3F3"/>
                </a:solidFill>
                <a:latin typeface="Bai Jamjuree"/>
                <a:ea typeface="Bai Jamjuree"/>
                <a:cs typeface="Bai Jamjuree"/>
                <a:sym typeface="Bai Jamjuree"/>
              </a:rPr>
              <a:t>Design Dashboard</a:t>
            </a:r>
          </a:p>
        </p:txBody>
      </p:sp>
      <p:sp>
        <p:nvSpPr>
          <p:cNvPr id="282" name="Google Shape;282;p28"/>
          <p:cNvSpPr txBox="1"/>
          <p:nvPr/>
        </p:nvSpPr>
        <p:spPr>
          <a:xfrm>
            <a:off x="1454588" y="1987083"/>
            <a:ext cx="548700" cy="393600"/>
          </a:xfrm>
          <a:prstGeom prst="rect">
            <a:avLst/>
          </a:prstGeom>
          <a:noFill/>
          <a:ln>
            <a:noFill/>
          </a:ln>
        </p:spPr>
        <p:txBody>
          <a:bodyPr spcFirstLastPara="1" wrap="square" lIns="91425" tIns="91425" rIns="91425" bIns="91425" anchor="t" anchorCtr="0">
            <a:noAutofit/>
          </a:bodyPr>
          <a:lstStyle/>
          <a:p>
            <a:pPr marL="0" lvl="0" indent="0" algn="ctr" rtl="0">
              <a:lnSpc>
                <a:spcPct val="130000"/>
              </a:lnSpc>
              <a:spcBef>
                <a:spcPts val="0"/>
              </a:spcBef>
              <a:spcAft>
                <a:spcPts val="0"/>
              </a:spcAft>
              <a:buNone/>
            </a:pPr>
            <a:r>
              <a:rPr lang="en" sz="1200" b="1" dirty="0">
                <a:solidFill>
                  <a:srgbClr val="F3F3F3"/>
                </a:solidFill>
                <a:latin typeface="Inter Light"/>
                <a:ea typeface="Inter Light"/>
                <a:cs typeface="Inter Light"/>
                <a:sym typeface="Inter Light"/>
              </a:rPr>
              <a:t>1</a:t>
            </a:r>
            <a:endParaRPr sz="1200" b="1" dirty="0">
              <a:solidFill>
                <a:srgbClr val="F3F3F3"/>
              </a:solidFill>
              <a:latin typeface="Inter Light"/>
              <a:ea typeface="Inter Light"/>
              <a:cs typeface="Inter Light"/>
              <a:sym typeface="Inter Light"/>
            </a:endParaRPr>
          </a:p>
        </p:txBody>
      </p:sp>
      <p:sp>
        <p:nvSpPr>
          <p:cNvPr id="283" name="Google Shape;283;p28"/>
          <p:cNvSpPr txBox="1"/>
          <p:nvPr/>
        </p:nvSpPr>
        <p:spPr>
          <a:xfrm>
            <a:off x="3572350" y="1987083"/>
            <a:ext cx="548700" cy="393600"/>
          </a:xfrm>
          <a:prstGeom prst="rect">
            <a:avLst/>
          </a:prstGeom>
          <a:noFill/>
          <a:ln>
            <a:noFill/>
          </a:ln>
        </p:spPr>
        <p:txBody>
          <a:bodyPr spcFirstLastPara="1" wrap="square" lIns="91425" tIns="91425" rIns="91425" bIns="91425" anchor="t" anchorCtr="0">
            <a:noAutofit/>
          </a:bodyPr>
          <a:lstStyle/>
          <a:p>
            <a:pPr marL="0" lvl="0" indent="0" algn="ctr" rtl="0">
              <a:lnSpc>
                <a:spcPct val="130000"/>
              </a:lnSpc>
              <a:spcBef>
                <a:spcPts val="0"/>
              </a:spcBef>
              <a:spcAft>
                <a:spcPts val="0"/>
              </a:spcAft>
              <a:buNone/>
            </a:pPr>
            <a:r>
              <a:rPr lang="en" sz="1200" b="1" dirty="0">
                <a:solidFill>
                  <a:srgbClr val="F3F3F3"/>
                </a:solidFill>
                <a:latin typeface="Inter Light"/>
                <a:ea typeface="Inter Light"/>
                <a:cs typeface="Inter Light"/>
                <a:sym typeface="Inter Light"/>
              </a:rPr>
              <a:t>2</a:t>
            </a:r>
            <a:endParaRPr sz="1200" b="1" dirty="0">
              <a:solidFill>
                <a:srgbClr val="F3F3F3"/>
              </a:solidFill>
              <a:latin typeface="Inter Light"/>
              <a:ea typeface="Inter Light"/>
              <a:cs typeface="Inter Light"/>
              <a:sym typeface="Inter Light"/>
            </a:endParaRPr>
          </a:p>
        </p:txBody>
      </p:sp>
      <p:sp>
        <p:nvSpPr>
          <p:cNvPr id="284" name="Google Shape;284;p28"/>
          <p:cNvSpPr/>
          <p:nvPr/>
        </p:nvSpPr>
        <p:spPr>
          <a:xfrm>
            <a:off x="5568159" y="1629238"/>
            <a:ext cx="2281500" cy="2281500"/>
          </a:xfrm>
          <a:prstGeom prst="ellipse">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txBox="1"/>
          <p:nvPr/>
        </p:nvSpPr>
        <p:spPr>
          <a:xfrm>
            <a:off x="5822184" y="2270813"/>
            <a:ext cx="1854600" cy="811800"/>
          </a:xfrm>
          <a:prstGeom prst="rect">
            <a:avLst/>
          </a:prstGeom>
          <a:noFill/>
          <a:ln>
            <a:noFill/>
          </a:ln>
        </p:spPr>
        <p:txBody>
          <a:bodyPr spcFirstLastPara="1" wrap="square" lIns="91425" tIns="91425" rIns="91425" bIns="91425" anchor="t" anchorCtr="0">
            <a:noAutofit/>
          </a:bodyPr>
          <a:lstStyle/>
          <a:p>
            <a:pPr lvl="0" algn="ctr">
              <a:lnSpc>
                <a:spcPct val="115000"/>
              </a:lnSpc>
            </a:pPr>
            <a:r>
              <a:rPr lang="en-ID" dirty="0">
                <a:solidFill>
                  <a:srgbClr val="F3F3F3"/>
                </a:solidFill>
                <a:latin typeface="Bai Jamjuree"/>
                <a:ea typeface="Bai Jamjuree"/>
                <a:cs typeface="Bai Jamjuree"/>
                <a:sym typeface="Bai Jamjuree"/>
              </a:rPr>
              <a:t>Development and Implementation Dashboard</a:t>
            </a:r>
            <a:endParaRPr dirty="0">
              <a:solidFill>
                <a:srgbClr val="F3F3F3"/>
              </a:solidFill>
              <a:latin typeface="Bai Jamjuree"/>
              <a:ea typeface="Bai Jamjuree"/>
              <a:cs typeface="Bai Jamjuree"/>
              <a:sym typeface="Bai Jamjuree"/>
            </a:endParaRPr>
          </a:p>
        </p:txBody>
      </p:sp>
      <p:sp>
        <p:nvSpPr>
          <p:cNvPr id="286" name="Google Shape;286;p28"/>
          <p:cNvSpPr txBox="1"/>
          <p:nvPr/>
        </p:nvSpPr>
        <p:spPr>
          <a:xfrm>
            <a:off x="5643938" y="1987083"/>
            <a:ext cx="548700" cy="393600"/>
          </a:xfrm>
          <a:prstGeom prst="rect">
            <a:avLst/>
          </a:prstGeom>
          <a:noFill/>
          <a:ln>
            <a:noFill/>
          </a:ln>
        </p:spPr>
        <p:txBody>
          <a:bodyPr spcFirstLastPara="1" wrap="square" lIns="91425" tIns="91425" rIns="91425" bIns="91425" anchor="t" anchorCtr="0">
            <a:noAutofit/>
          </a:bodyPr>
          <a:lstStyle/>
          <a:p>
            <a:pPr marL="0" lvl="0" indent="0" algn="ctr" rtl="0">
              <a:lnSpc>
                <a:spcPct val="130000"/>
              </a:lnSpc>
              <a:spcBef>
                <a:spcPts val="0"/>
              </a:spcBef>
              <a:spcAft>
                <a:spcPts val="0"/>
              </a:spcAft>
              <a:buNone/>
            </a:pPr>
            <a:r>
              <a:rPr lang="en" sz="1200" b="1" dirty="0">
                <a:solidFill>
                  <a:srgbClr val="F3F3F3"/>
                </a:solidFill>
                <a:latin typeface="Inter Light"/>
                <a:ea typeface="Inter Light"/>
                <a:cs typeface="Inter Light"/>
                <a:sym typeface="Inter Light"/>
              </a:rPr>
              <a:t>3</a:t>
            </a:r>
            <a:endParaRPr sz="1200" b="1" dirty="0">
              <a:solidFill>
                <a:srgbClr val="F3F3F3"/>
              </a:solidFill>
              <a:latin typeface="Inter Light"/>
              <a:ea typeface="Inter Light"/>
              <a:cs typeface="Inter Light"/>
              <a:sym typeface="Inter Ligh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fade">
                                      <p:cBhvr>
                                        <p:cTn id="7" dur="1000"/>
                                        <p:tgtEl>
                                          <p:spTgt spid="27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7"/>
                                        </p:tgtEl>
                                        <p:attrNameLst>
                                          <p:attrName>style.visibility</p:attrName>
                                        </p:attrNameLst>
                                      </p:cBhvr>
                                      <p:to>
                                        <p:strVal val="visible"/>
                                      </p:to>
                                    </p:set>
                                    <p:animEffect transition="in" filter="fade">
                                      <p:cBhvr>
                                        <p:cTn id="12" dur="1000"/>
                                        <p:tgtEl>
                                          <p:spTgt spid="27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80"/>
                                        </p:tgtEl>
                                        <p:attrNameLst>
                                          <p:attrName>style.visibility</p:attrName>
                                        </p:attrNameLst>
                                      </p:cBhvr>
                                      <p:to>
                                        <p:strVal val="visible"/>
                                      </p:to>
                                    </p:set>
                                    <p:animEffect transition="in" filter="fade">
                                      <p:cBhvr>
                                        <p:cTn id="17" dur="1000"/>
                                        <p:tgtEl>
                                          <p:spTgt spid="28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4"/>
                                        </p:tgtEl>
                                        <p:attrNameLst>
                                          <p:attrName>style.visibility</p:attrName>
                                        </p:attrNameLst>
                                      </p:cBhvr>
                                      <p:to>
                                        <p:strVal val="visible"/>
                                      </p:to>
                                    </p:set>
                                    <p:animEffect transition="in" filter="fade">
                                      <p:cBhvr>
                                        <p:cTn id="22" dur="1000"/>
                                        <p:tgtEl>
                                          <p:spTgt spid="2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68"/>
        <p:cNvGrpSpPr/>
        <p:nvPr/>
      </p:nvGrpSpPr>
      <p:grpSpPr>
        <a:xfrm>
          <a:off x="0" y="0"/>
          <a:ext cx="0" cy="0"/>
          <a:chOff x="0" y="0"/>
          <a:chExt cx="0" cy="0"/>
        </a:xfrm>
      </p:grpSpPr>
      <p:sp>
        <p:nvSpPr>
          <p:cNvPr id="169" name="Google Shape;169;p21"/>
          <p:cNvSpPr/>
          <p:nvPr/>
        </p:nvSpPr>
        <p:spPr>
          <a:xfrm>
            <a:off x="5727200" y="0"/>
            <a:ext cx="3416700" cy="5143500"/>
          </a:xfrm>
          <a:prstGeom prst="rect">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txBox="1"/>
          <p:nvPr/>
        </p:nvSpPr>
        <p:spPr>
          <a:xfrm>
            <a:off x="6126050" y="906316"/>
            <a:ext cx="2619000" cy="3385512"/>
          </a:xfrm>
          <a:prstGeom prst="rect">
            <a:avLst/>
          </a:prstGeom>
          <a:noFill/>
          <a:ln>
            <a:noFill/>
          </a:ln>
        </p:spPr>
        <p:txBody>
          <a:bodyPr spcFirstLastPara="1" wrap="square" lIns="91425" tIns="91425" rIns="91425" bIns="91425" anchor="t" anchorCtr="0">
            <a:spAutoFit/>
          </a:bodyPr>
          <a:lstStyle/>
          <a:p>
            <a:pPr marL="0" lvl="0" indent="0" algn="l" rtl="0">
              <a:lnSpc>
                <a:spcPct val="130000"/>
              </a:lnSpc>
              <a:spcBef>
                <a:spcPts val="0"/>
              </a:spcBef>
              <a:spcAft>
                <a:spcPts val="0"/>
              </a:spcAft>
              <a:buNone/>
            </a:pPr>
            <a:r>
              <a:rPr lang="en-ID" sz="1000" dirty="0">
                <a:solidFill>
                  <a:schemeClr val="lt1"/>
                </a:solidFill>
                <a:latin typeface="Inter Light"/>
                <a:ea typeface="Inter Light"/>
                <a:cs typeface="Inter Light"/>
                <a:sym typeface="Inter Light"/>
              </a:rPr>
              <a:t>This dashboard shows the top </a:t>
            </a:r>
            <a:r>
              <a:rPr lang="en-ID" sz="1000" b="1" dirty="0">
                <a:solidFill>
                  <a:schemeClr val="lt1"/>
                </a:solidFill>
                <a:latin typeface="Inter Light"/>
                <a:ea typeface="Inter Light"/>
                <a:cs typeface="Inter Light"/>
                <a:sym typeface="Inter Light"/>
              </a:rPr>
              <a:t>countries</a:t>
            </a:r>
            <a:r>
              <a:rPr lang="en-ID" sz="1000" dirty="0">
                <a:solidFill>
                  <a:schemeClr val="lt1"/>
                </a:solidFill>
                <a:latin typeface="Inter Light"/>
                <a:ea typeface="Inter Light"/>
                <a:cs typeface="Inter Light"/>
                <a:sym typeface="Inter Light"/>
              </a:rPr>
              <a:t> with the </a:t>
            </a:r>
            <a:r>
              <a:rPr lang="en-ID" sz="1000" b="1" dirty="0">
                <a:solidFill>
                  <a:schemeClr val="lt1"/>
                </a:solidFill>
                <a:latin typeface="Inter Light"/>
                <a:ea typeface="Inter Light"/>
                <a:cs typeface="Inter Light"/>
                <a:sym typeface="Inter Light"/>
              </a:rPr>
              <a:t>highest</a:t>
            </a:r>
            <a:r>
              <a:rPr lang="en-ID" sz="1000" dirty="0">
                <a:solidFill>
                  <a:schemeClr val="lt1"/>
                </a:solidFill>
                <a:latin typeface="Inter Light"/>
                <a:ea typeface="Inter Light"/>
                <a:cs typeface="Inter Light"/>
                <a:sym typeface="Inter Light"/>
              </a:rPr>
              <a:t> number of travel permit requests. There are 18 countries listed, with </a:t>
            </a:r>
            <a:r>
              <a:rPr lang="en-ID" sz="1000" b="1" dirty="0">
                <a:solidFill>
                  <a:schemeClr val="lt1"/>
                </a:solidFill>
                <a:latin typeface="Inter Light"/>
                <a:ea typeface="Inter Light"/>
                <a:cs typeface="Inter Light"/>
                <a:sym typeface="Inter Light"/>
              </a:rPr>
              <a:t>Indonesia</a:t>
            </a:r>
            <a:r>
              <a:rPr lang="en-ID" sz="1000" dirty="0">
                <a:solidFill>
                  <a:schemeClr val="lt1"/>
                </a:solidFill>
                <a:latin typeface="Inter Light"/>
                <a:ea typeface="Inter Light"/>
                <a:cs typeface="Inter Light"/>
                <a:sym typeface="Inter Light"/>
              </a:rPr>
              <a:t> as the country with the most requests </a:t>
            </a:r>
            <a:r>
              <a:rPr lang="en-ID" sz="1000" b="1" dirty="0">
                <a:solidFill>
                  <a:schemeClr val="lt1"/>
                </a:solidFill>
                <a:latin typeface="Inter Light"/>
                <a:ea typeface="Inter Light"/>
                <a:cs typeface="Inter Light"/>
                <a:sym typeface="Inter Light"/>
              </a:rPr>
              <a:t>497</a:t>
            </a:r>
            <a:r>
              <a:rPr lang="en-ID" sz="1000" dirty="0">
                <a:solidFill>
                  <a:schemeClr val="lt1"/>
                </a:solidFill>
                <a:latin typeface="Inter Light"/>
                <a:ea typeface="Inter Light"/>
                <a:cs typeface="Inter Light"/>
                <a:sym typeface="Inter Light"/>
              </a:rPr>
              <a:t>.</a:t>
            </a:r>
          </a:p>
          <a:p>
            <a:pPr marL="0" lvl="0" indent="0" algn="l" rtl="0">
              <a:lnSpc>
                <a:spcPct val="130000"/>
              </a:lnSpc>
              <a:spcBef>
                <a:spcPts val="0"/>
              </a:spcBef>
              <a:spcAft>
                <a:spcPts val="0"/>
              </a:spcAft>
              <a:buNone/>
            </a:pPr>
            <a:endParaRPr lang="en-ID" sz="1000" dirty="0">
              <a:solidFill>
                <a:schemeClr val="lt1"/>
              </a:solidFill>
              <a:latin typeface="Inter Light"/>
              <a:ea typeface="Inter Light"/>
              <a:cs typeface="Inter Light"/>
              <a:sym typeface="Inter Light"/>
            </a:endParaRPr>
          </a:p>
          <a:p>
            <a:pPr marL="0" lvl="0" indent="0" algn="l" rtl="0">
              <a:lnSpc>
                <a:spcPct val="130000"/>
              </a:lnSpc>
              <a:spcBef>
                <a:spcPts val="0"/>
              </a:spcBef>
              <a:spcAft>
                <a:spcPts val="0"/>
              </a:spcAft>
              <a:buNone/>
            </a:pPr>
            <a:r>
              <a:rPr lang="en-ID" sz="1000" dirty="0">
                <a:solidFill>
                  <a:schemeClr val="lt1"/>
                </a:solidFill>
                <a:latin typeface="Inter Light"/>
                <a:ea typeface="Inter Light"/>
                <a:cs typeface="Inter Light"/>
                <a:sym typeface="Inter Light"/>
              </a:rPr>
              <a:t>The dashboard also shows the </a:t>
            </a:r>
            <a:r>
              <a:rPr lang="en-ID" sz="1000" b="1" dirty="0">
                <a:solidFill>
                  <a:schemeClr val="lt1"/>
                </a:solidFill>
                <a:latin typeface="Inter Light"/>
                <a:ea typeface="Inter Light"/>
                <a:cs typeface="Inter Light"/>
                <a:sym typeface="Inter Light"/>
              </a:rPr>
              <a:t>status</a:t>
            </a:r>
            <a:r>
              <a:rPr lang="en-ID" sz="1000" dirty="0">
                <a:solidFill>
                  <a:schemeClr val="lt1"/>
                </a:solidFill>
                <a:latin typeface="Inter Light"/>
                <a:ea typeface="Inter Light"/>
                <a:cs typeface="Inter Light"/>
                <a:sym typeface="Inter Light"/>
              </a:rPr>
              <a:t> of each travel authorization request, such as approved, cancelled, draft, denied, deleted, revision request, submitted, pending approval etc.</a:t>
            </a:r>
          </a:p>
          <a:p>
            <a:pPr marL="0" lvl="0" indent="0" algn="l" rtl="0">
              <a:lnSpc>
                <a:spcPct val="130000"/>
              </a:lnSpc>
              <a:spcBef>
                <a:spcPts val="0"/>
              </a:spcBef>
              <a:spcAft>
                <a:spcPts val="0"/>
              </a:spcAft>
              <a:buNone/>
            </a:pPr>
            <a:endParaRPr lang="en-ID" sz="1000" dirty="0">
              <a:solidFill>
                <a:schemeClr val="lt1"/>
              </a:solidFill>
              <a:latin typeface="Inter Light"/>
              <a:ea typeface="Inter Light"/>
              <a:cs typeface="Inter Light"/>
              <a:sym typeface="Inter Light"/>
            </a:endParaRPr>
          </a:p>
          <a:p>
            <a:pPr marL="0" lvl="0" indent="0" algn="l" rtl="0">
              <a:lnSpc>
                <a:spcPct val="130000"/>
              </a:lnSpc>
              <a:spcBef>
                <a:spcPts val="0"/>
              </a:spcBef>
              <a:spcAft>
                <a:spcPts val="0"/>
              </a:spcAft>
              <a:buNone/>
            </a:pPr>
            <a:r>
              <a:rPr lang="en-ID" sz="1000" dirty="0">
                <a:solidFill>
                  <a:schemeClr val="lt1"/>
                </a:solidFill>
                <a:latin typeface="Inter Light"/>
                <a:ea typeface="Inter Light"/>
                <a:cs typeface="Inter Light"/>
                <a:sym typeface="Inter Light"/>
              </a:rPr>
              <a:t>This information can be used by travel administrators to track the progress of travel authorization requests and identify bottlenecks in the process.</a:t>
            </a:r>
            <a:endParaRPr sz="1000" dirty="0">
              <a:solidFill>
                <a:schemeClr val="lt1"/>
              </a:solidFill>
              <a:latin typeface="Inter Light"/>
              <a:ea typeface="Inter Light"/>
              <a:cs typeface="Inter Light"/>
              <a:sym typeface="Inter Light"/>
            </a:endParaRPr>
          </a:p>
        </p:txBody>
      </p:sp>
      <p:sp>
        <p:nvSpPr>
          <p:cNvPr id="172" name="Google Shape;172;p21"/>
          <p:cNvSpPr txBox="1"/>
          <p:nvPr/>
        </p:nvSpPr>
        <p:spPr>
          <a:xfrm>
            <a:off x="144927" y="369988"/>
            <a:ext cx="4482229" cy="775567"/>
          </a:xfrm>
          <a:prstGeom prst="rect">
            <a:avLst/>
          </a:prstGeom>
          <a:noFill/>
          <a:ln>
            <a:noFill/>
          </a:ln>
        </p:spPr>
        <p:txBody>
          <a:bodyPr spcFirstLastPara="1" wrap="square" lIns="91425" tIns="91425" rIns="91425" bIns="91425" anchor="t" anchorCtr="0">
            <a:spAutoFit/>
          </a:bodyPr>
          <a:lstStyle/>
          <a:p>
            <a:pPr>
              <a:lnSpc>
                <a:spcPct val="120000"/>
              </a:lnSpc>
            </a:pPr>
            <a:r>
              <a:rPr lang="en" sz="1600" b="1" dirty="0">
                <a:solidFill>
                  <a:srgbClr val="666666"/>
                </a:solidFill>
                <a:latin typeface="Bai Jamjuree"/>
                <a:ea typeface="Bai Jamjuree"/>
                <a:cs typeface="Bai Jamjuree"/>
                <a:sym typeface="Bai Jamjuree"/>
              </a:rPr>
              <a:t>Total</a:t>
            </a:r>
            <a:r>
              <a:rPr lang="en-ID" sz="1600" b="1" dirty="0">
                <a:solidFill>
                  <a:srgbClr val="666666"/>
                </a:solidFill>
                <a:latin typeface="Bai Jamjuree"/>
                <a:ea typeface="Bai Jamjuree"/>
                <a:cs typeface="Bai Jamjuree"/>
                <a:sym typeface="Bai Jamjuree"/>
              </a:rPr>
              <a:t> Countries with the Most Travel Requests by Authorization Status</a:t>
            </a:r>
            <a:endParaRPr sz="1600" b="1" dirty="0">
              <a:solidFill>
                <a:srgbClr val="666666"/>
              </a:solidFill>
              <a:latin typeface="Bai Jamjuree"/>
              <a:ea typeface="Bai Jamjuree"/>
              <a:cs typeface="Bai Jamjuree"/>
              <a:sym typeface="Bai Jamjuree"/>
            </a:endParaRPr>
          </a:p>
        </p:txBody>
      </p:sp>
      <p:sp>
        <p:nvSpPr>
          <p:cNvPr id="173" name="Google Shape;173;p21"/>
          <p:cNvSpPr/>
          <p:nvPr/>
        </p:nvSpPr>
        <p:spPr>
          <a:xfrm>
            <a:off x="8580976" y="230032"/>
            <a:ext cx="292500" cy="292500"/>
          </a:xfrm>
          <a:prstGeom prst="ellipse">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sp>
        <p:nvSpPr>
          <p:cNvPr id="174" name="Google Shape;174;p21"/>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dirty="0">
                <a:solidFill>
                  <a:srgbClr val="F3F3F3"/>
                </a:solidFill>
                <a:latin typeface="Antic"/>
                <a:ea typeface="Antic"/>
                <a:cs typeface="Antic"/>
                <a:sym typeface="Antic"/>
              </a:rPr>
              <a:t>2</a:t>
            </a:r>
          </a:p>
        </p:txBody>
      </p:sp>
      <p:cxnSp>
        <p:nvCxnSpPr>
          <p:cNvPr id="175" name="Google Shape;175;p21"/>
          <p:cNvCxnSpPr/>
          <p:nvPr/>
        </p:nvCxnSpPr>
        <p:spPr>
          <a:xfrm rot="10800000">
            <a:off x="8727226" y="-205568"/>
            <a:ext cx="0" cy="435600"/>
          </a:xfrm>
          <a:prstGeom prst="straightConnector1">
            <a:avLst/>
          </a:prstGeom>
          <a:noFill/>
          <a:ln w="9525" cap="flat" cmpd="sng">
            <a:solidFill>
              <a:srgbClr val="F3F3F3"/>
            </a:solidFill>
            <a:prstDash val="solid"/>
            <a:round/>
            <a:headEnd type="none" w="med" len="med"/>
            <a:tailEnd type="none" w="med" len="med"/>
          </a:ln>
        </p:spPr>
      </p:cxnSp>
      <p:pic>
        <p:nvPicPr>
          <p:cNvPr id="2" name="Picture 1">
            <a:extLst>
              <a:ext uri="{FF2B5EF4-FFF2-40B4-BE49-F238E27FC236}">
                <a16:creationId xmlns:a16="http://schemas.microsoft.com/office/drawing/2014/main" id="{FE7433F6-293E-1B4C-B764-27254912912B}"/>
              </a:ext>
            </a:extLst>
          </p:cNvPr>
          <p:cNvPicPr>
            <a:picLocks noChangeAspect="1"/>
          </p:cNvPicPr>
          <p:nvPr/>
        </p:nvPicPr>
        <p:blipFill rotWithShape="1">
          <a:blip r:embed="rId3"/>
          <a:srcRect r="9005"/>
          <a:stretch/>
        </p:blipFill>
        <p:spPr>
          <a:xfrm>
            <a:off x="144927" y="1128214"/>
            <a:ext cx="5445976" cy="3141773"/>
          </a:xfrm>
          <a:prstGeom prst="rect">
            <a:avLst/>
          </a:prstGeom>
        </p:spPr>
      </p:pic>
      <p:pic>
        <p:nvPicPr>
          <p:cNvPr id="4" name="Picture 3">
            <a:extLst>
              <a:ext uri="{FF2B5EF4-FFF2-40B4-BE49-F238E27FC236}">
                <a16:creationId xmlns:a16="http://schemas.microsoft.com/office/drawing/2014/main" id="{8DCDA92E-47AE-5849-80EF-2E8632CBF5C6}"/>
              </a:ext>
            </a:extLst>
          </p:cNvPr>
          <p:cNvPicPr>
            <a:picLocks noChangeAspect="1"/>
          </p:cNvPicPr>
          <p:nvPr/>
        </p:nvPicPr>
        <p:blipFill>
          <a:blip r:embed="rId4"/>
          <a:stretch>
            <a:fillRect/>
          </a:stretch>
        </p:blipFill>
        <p:spPr>
          <a:xfrm>
            <a:off x="144927" y="4269988"/>
            <a:ext cx="4905538" cy="77500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68"/>
        <p:cNvGrpSpPr/>
        <p:nvPr/>
      </p:nvGrpSpPr>
      <p:grpSpPr>
        <a:xfrm>
          <a:off x="0" y="0"/>
          <a:ext cx="0" cy="0"/>
          <a:chOff x="0" y="0"/>
          <a:chExt cx="0" cy="0"/>
        </a:xfrm>
      </p:grpSpPr>
      <p:sp>
        <p:nvSpPr>
          <p:cNvPr id="172" name="Google Shape;172;p21"/>
          <p:cNvSpPr txBox="1"/>
          <p:nvPr/>
        </p:nvSpPr>
        <p:spPr>
          <a:xfrm>
            <a:off x="4171406" y="441728"/>
            <a:ext cx="4482229" cy="775567"/>
          </a:xfrm>
          <a:prstGeom prst="rect">
            <a:avLst/>
          </a:prstGeom>
          <a:noFill/>
          <a:ln>
            <a:noFill/>
          </a:ln>
        </p:spPr>
        <p:txBody>
          <a:bodyPr spcFirstLastPara="1" wrap="square" lIns="91425" tIns="91425" rIns="91425" bIns="91425" anchor="t" anchorCtr="0">
            <a:spAutoFit/>
          </a:bodyPr>
          <a:lstStyle/>
          <a:p>
            <a:pPr>
              <a:lnSpc>
                <a:spcPct val="120000"/>
              </a:lnSpc>
            </a:pPr>
            <a:r>
              <a:rPr lang="en-ID" sz="1600" b="1" dirty="0">
                <a:solidFill>
                  <a:srgbClr val="666666"/>
                </a:solidFill>
                <a:latin typeface="Bai Jamjuree"/>
                <a:ea typeface="Bai Jamjuree"/>
                <a:cs typeface="Bai Jamjuree"/>
                <a:sym typeface="Bai Jamjuree"/>
              </a:rPr>
              <a:t>Peak Travel Season by Month and Country</a:t>
            </a:r>
          </a:p>
          <a:p>
            <a:pPr>
              <a:lnSpc>
                <a:spcPct val="120000"/>
              </a:lnSpc>
            </a:pPr>
            <a:endParaRPr lang="en-ID" sz="1600" b="1" dirty="0">
              <a:solidFill>
                <a:srgbClr val="666666"/>
              </a:solidFill>
              <a:latin typeface="Bai Jamjuree"/>
              <a:ea typeface="Bai Jamjuree"/>
              <a:cs typeface="Bai Jamjuree"/>
              <a:sym typeface="Bai Jamjuree"/>
            </a:endParaRPr>
          </a:p>
        </p:txBody>
      </p:sp>
      <p:sp>
        <p:nvSpPr>
          <p:cNvPr id="173" name="Google Shape;173;p21"/>
          <p:cNvSpPr/>
          <p:nvPr/>
        </p:nvSpPr>
        <p:spPr>
          <a:xfrm>
            <a:off x="8580976" y="230032"/>
            <a:ext cx="292500" cy="292500"/>
          </a:xfrm>
          <a:prstGeom prst="ellipse">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sp>
        <p:nvSpPr>
          <p:cNvPr id="174" name="Google Shape;174;p21"/>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dirty="0">
                <a:solidFill>
                  <a:schemeClr val="tx2">
                    <a:lumMod val="75000"/>
                  </a:schemeClr>
                </a:solidFill>
                <a:latin typeface="Antic"/>
                <a:ea typeface="Antic"/>
                <a:cs typeface="Antic"/>
                <a:sym typeface="Antic"/>
              </a:rPr>
              <a:t>3</a:t>
            </a:r>
            <a:endParaRPr sz="800" dirty="0">
              <a:solidFill>
                <a:schemeClr val="tx2">
                  <a:lumMod val="75000"/>
                </a:schemeClr>
              </a:solidFill>
              <a:latin typeface="Antic"/>
              <a:ea typeface="Antic"/>
              <a:cs typeface="Antic"/>
              <a:sym typeface="Antic"/>
            </a:endParaRPr>
          </a:p>
        </p:txBody>
      </p:sp>
      <p:cxnSp>
        <p:nvCxnSpPr>
          <p:cNvPr id="175" name="Google Shape;175;p21"/>
          <p:cNvCxnSpPr/>
          <p:nvPr/>
        </p:nvCxnSpPr>
        <p:spPr>
          <a:xfrm rot="10800000">
            <a:off x="8727226" y="-205568"/>
            <a:ext cx="0" cy="435600"/>
          </a:xfrm>
          <a:prstGeom prst="straightConnector1">
            <a:avLst/>
          </a:prstGeom>
          <a:noFill/>
          <a:ln w="9525" cap="flat" cmpd="sng">
            <a:solidFill>
              <a:srgbClr val="F3F3F3"/>
            </a:solidFill>
            <a:prstDash val="solid"/>
            <a:round/>
            <a:headEnd type="none" w="med" len="med"/>
            <a:tailEnd type="none" w="med" len="med"/>
          </a:ln>
        </p:spPr>
      </p:cxnSp>
      <p:sp>
        <p:nvSpPr>
          <p:cNvPr id="10" name="Google Shape;169;p21">
            <a:extLst>
              <a:ext uri="{FF2B5EF4-FFF2-40B4-BE49-F238E27FC236}">
                <a16:creationId xmlns:a16="http://schemas.microsoft.com/office/drawing/2014/main" id="{85554129-C0B0-654E-974B-3075A77EBE2B}"/>
              </a:ext>
            </a:extLst>
          </p:cNvPr>
          <p:cNvSpPr/>
          <p:nvPr/>
        </p:nvSpPr>
        <p:spPr>
          <a:xfrm>
            <a:off x="-12875" y="-5993"/>
            <a:ext cx="3416700" cy="5149493"/>
          </a:xfrm>
          <a:prstGeom prst="rect">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0;p21">
            <a:extLst>
              <a:ext uri="{FF2B5EF4-FFF2-40B4-BE49-F238E27FC236}">
                <a16:creationId xmlns:a16="http://schemas.microsoft.com/office/drawing/2014/main" id="{744DBF3F-4CC3-7A42-A208-76B1F3AAED3F}"/>
              </a:ext>
            </a:extLst>
          </p:cNvPr>
          <p:cNvSpPr txBox="1"/>
          <p:nvPr/>
        </p:nvSpPr>
        <p:spPr>
          <a:xfrm>
            <a:off x="155701" y="641996"/>
            <a:ext cx="3017850" cy="4185731"/>
          </a:xfrm>
          <a:prstGeom prst="rect">
            <a:avLst/>
          </a:prstGeom>
          <a:noFill/>
          <a:ln>
            <a:noFill/>
          </a:ln>
        </p:spPr>
        <p:txBody>
          <a:bodyPr spcFirstLastPara="1" wrap="square" lIns="91425" tIns="91425" rIns="91425" bIns="91425" anchor="t" anchorCtr="0">
            <a:spAutoFit/>
          </a:bodyPr>
          <a:lstStyle/>
          <a:p>
            <a:pPr>
              <a:lnSpc>
                <a:spcPct val="130000"/>
              </a:lnSpc>
            </a:pPr>
            <a:r>
              <a:rPr lang="en-ID" sz="1000" dirty="0">
                <a:solidFill>
                  <a:schemeClr val="lt1"/>
                </a:solidFill>
                <a:latin typeface="Inter Light"/>
                <a:ea typeface="Inter Light"/>
                <a:cs typeface="Inter Light"/>
                <a:sym typeface="Inter Light"/>
              </a:rPr>
              <a:t>This dashboard is designed to identify crucial </a:t>
            </a:r>
            <a:r>
              <a:rPr lang="en-ID" sz="1000" b="1" dirty="0">
                <a:solidFill>
                  <a:schemeClr val="lt1"/>
                </a:solidFill>
                <a:latin typeface="Inter Light"/>
                <a:ea typeface="Inter Light"/>
                <a:cs typeface="Inter Light"/>
                <a:sym typeface="Inter Light"/>
              </a:rPr>
              <a:t>peak travel seasons</a:t>
            </a:r>
            <a:r>
              <a:rPr lang="en-ID" sz="1000" dirty="0">
                <a:solidFill>
                  <a:schemeClr val="lt1"/>
                </a:solidFill>
                <a:latin typeface="Inter Light"/>
                <a:ea typeface="Inter Light"/>
                <a:cs typeface="Inter Light"/>
                <a:sym typeface="Inter Light"/>
              </a:rPr>
              <a:t>. By understanding the months and countries with the highest travel requests, the company can allocate appropriate budgets, manage work capacity, and ensure all travel requirements are met.</a:t>
            </a:r>
          </a:p>
          <a:p>
            <a:pPr>
              <a:lnSpc>
                <a:spcPct val="130000"/>
              </a:lnSpc>
            </a:pPr>
            <a:endParaRPr lang="en-ID" sz="1000" dirty="0">
              <a:solidFill>
                <a:schemeClr val="lt1"/>
              </a:solidFill>
              <a:latin typeface="Inter Light"/>
              <a:ea typeface="Inter Light"/>
              <a:cs typeface="Inter Light"/>
              <a:sym typeface="Inter Light"/>
            </a:endParaRPr>
          </a:p>
          <a:p>
            <a:pPr>
              <a:lnSpc>
                <a:spcPct val="130000"/>
              </a:lnSpc>
            </a:pPr>
            <a:r>
              <a:rPr lang="en-ID" sz="1000" dirty="0">
                <a:solidFill>
                  <a:schemeClr val="lt1"/>
                </a:solidFill>
                <a:latin typeface="Inter Light"/>
                <a:ea typeface="Inter Light"/>
                <a:cs typeface="Inter Light"/>
                <a:sym typeface="Inter Light"/>
              </a:rPr>
              <a:t>The chart illustrates the distribution of travel requests by country and month, with the highest peak observed </a:t>
            </a:r>
            <a:r>
              <a:rPr lang="en-ID" sz="1000" b="1" dirty="0">
                <a:solidFill>
                  <a:schemeClr val="lt1"/>
                </a:solidFill>
                <a:latin typeface="Inter Light"/>
                <a:ea typeface="Inter Light"/>
                <a:cs typeface="Inter Light"/>
                <a:sym typeface="Inter Light"/>
              </a:rPr>
              <a:t>in February 2024</a:t>
            </a:r>
            <a:r>
              <a:rPr lang="en-ID" sz="1000" dirty="0">
                <a:solidFill>
                  <a:schemeClr val="lt1"/>
                </a:solidFill>
                <a:latin typeface="Inter Light"/>
                <a:ea typeface="Inter Light"/>
                <a:cs typeface="Inter Light"/>
                <a:sym typeface="Inter Light"/>
              </a:rPr>
              <a:t>, recording a </a:t>
            </a:r>
            <a:r>
              <a:rPr lang="en-ID" sz="1000" b="1" dirty="0">
                <a:solidFill>
                  <a:schemeClr val="lt1"/>
                </a:solidFill>
                <a:latin typeface="Inter Light"/>
                <a:ea typeface="Inter Light"/>
                <a:cs typeface="Inter Light"/>
                <a:sym typeface="Inter Light"/>
              </a:rPr>
              <a:t>total of 479 travel requests</a:t>
            </a:r>
            <a:r>
              <a:rPr lang="en-ID" sz="1000" dirty="0">
                <a:solidFill>
                  <a:schemeClr val="lt1"/>
                </a:solidFill>
                <a:latin typeface="Inter Light"/>
                <a:ea typeface="Inter Light"/>
                <a:cs typeface="Inter Light"/>
                <a:sym typeface="Inter Light"/>
              </a:rPr>
              <a:t>. The country with the most travel requests is </a:t>
            </a:r>
            <a:r>
              <a:rPr lang="en-ID" sz="1000" b="1" dirty="0">
                <a:solidFill>
                  <a:schemeClr val="lt1"/>
                </a:solidFill>
                <a:latin typeface="Inter Light"/>
                <a:ea typeface="Inter Light"/>
                <a:cs typeface="Inter Light"/>
                <a:sym typeface="Inter Light"/>
              </a:rPr>
              <a:t>Kenya</a:t>
            </a:r>
            <a:r>
              <a:rPr lang="en-ID" sz="1000" dirty="0">
                <a:solidFill>
                  <a:schemeClr val="lt1"/>
                </a:solidFill>
                <a:latin typeface="Inter Light"/>
                <a:ea typeface="Inter Light"/>
                <a:cs typeface="Inter Light"/>
                <a:sym typeface="Inter Light"/>
              </a:rPr>
              <a:t>, with </a:t>
            </a:r>
            <a:r>
              <a:rPr lang="en-ID" sz="1000" b="1" dirty="0">
                <a:solidFill>
                  <a:schemeClr val="lt1"/>
                </a:solidFill>
                <a:latin typeface="Inter Light"/>
                <a:ea typeface="Inter Light"/>
                <a:cs typeface="Inter Light"/>
                <a:sym typeface="Inter Light"/>
              </a:rPr>
              <a:t>159 requests in February</a:t>
            </a:r>
            <a:r>
              <a:rPr lang="en-ID" sz="1000" dirty="0">
                <a:solidFill>
                  <a:schemeClr val="lt1"/>
                </a:solidFill>
                <a:latin typeface="Inter Light"/>
                <a:ea typeface="Inter Light"/>
                <a:cs typeface="Inter Light"/>
                <a:sym typeface="Inter Light"/>
              </a:rPr>
              <a:t>. </a:t>
            </a:r>
          </a:p>
          <a:p>
            <a:pPr>
              <a:lnSpc>
                <a:spcPct val="130000"/>
              </a:lnSpc>
            </a:pPr>
            <a:endParaRPr lang="en-ID" sz="1000" dirty="0">
              <a:solidFill>
                <a:schemeClr val="lt1"/>
              </a:solidFill>
              <a:latin typeface="Inter Light"/>
              <a:ea typeface="Inter Light"/>
              <a:cs typeface="Inter Light"/>
              <a:sym typeface="Inter Light"/>
            </a:endParaRPr>
          </a:p>
          <a:p>
            <a:pPr>
              <a:lnSpc>
                <a:spcPct val="130000"/>
              </a:lnSpc>
            </a:pPr>
            <a:r>
              <a:rPr lang="en-ID" sz="1000" dirty="0">
                <a:solidFill>
                  <a:schemeClr val="lt1"/>
                </a:solidFill>
                <a:latin typeface="Inter Light"/>
                <a:ea typeface="Inter Light"/>
                <a:cs typeface="Inter Light"/>
                <a:sym typeface="Inter Light"/>
              </a:rPr>
              <a:t>This information allows the company to anticipate activity surges, maintain smooth operations, and provide additional insights for regional management regarding the countries with the highest travel activity during peak seasons.</a:t>
            </a:r>
            <a:endParaRPr sz="1000" dirty="0">
              <a:solidFill>
                <a:schemeClr val="lt1"/>
              </a:solidFill>
              <a:latin typeface="Inter Light"/>
              <a:ea typeface="Inter Light"/>
              <a:cs typeface="Inter Light"/>
              <a:sym typeface="Inter Light"/>
            </a:endParaRPr>
          </a:p>
        </p:txBody>
      </p:sp>
      <p:pic>
        <p:nvPicPr>
          <p:cNvPr id="3" name="Picture 2">
            <a:extLst>
              <a:ext uri="{FF2B5EF4-FFF2-40B4-BE49-F238E27FC236}">
                <a16:creationId xmlns:a16="http://schemas.microsoft.com/office/drawing/2014/main" id="{9493DC58-6109-244E-9599-E609147B3683}"/>
              </a:ext>
            </a:extLst>
          </p:cNvPr>
          <p:cNvPicPr>
            <a:picLocks noChangeAspect="1"/>
          </p:cNvPicPr>
          <p:nvPr/>
        </p:nvPicPr>
        <p:blipFill>
          <a:blip r:embed="rId3"/>
          <a:stretch>
            <a:fillRect/>
          </a:stretch>
        </p:blipFill>
        <p:spPr>
          <a:xfrm>
            <a:off x="3557341" y="829511"/>
            <a:ext cx="5316135" cy="3610433"/>
          </a:xfrm>
          <a:prstGeom prst="rect">
            <a:avLst/>
          </a:prstGeom>
        </p:spPr>
      </p:pic>
      <p:pic>
        <p:nvPicPr>
          <p:cNvPr id="5" name="Picture 4">
            <a:extLst>
              <a:ext uri="{FF2B5EF4-FFF2-40B4-BE49-F238E27FC236}">
                <a16:creationId xmlns:a16="http://schemas.microsoft.com/office/drawing/2014/main" id="{3150C935-9CC5-C048-9630-BA269E03C199}"/>
              </a:ext>
            </a:extLst>
          </p:cNvPr>
          <p:cNvPicPr>
            <a:picLocks noChangeAspect="1"/>
          </p:cNvPicPr>
          <p:nvPr/>
        </p:nvPicPr>
        <p:blipFill>
          <a:blip r:embed="rId4"/>
          <a:stretch>
            <a:fillRect/>
          </a:stretch>
        </p:blipFill>
        <p:spPr>
          <a:xfrm>
            <a:off x="4018931" y="4432584"/>
            <a:ext cx="4634704" cy="395143"/>
          </a:xfrm>
          <a:prstGeom prst="rect">
            <a:avLst/>
          </a:prstGeom>
        </p:spPr>
      </p:pic>
    </p:spTree>
    <p:extLst>
      <p:ext uri="{BB962C8B-B14F-4D97-AF65-F5344CB8AC3E}">
        <p14:creationId xmlns:p14="http://schemas.microsoft.com/office/powerpoint/2010/main" val="3036725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68"/>
        <p:cNvGrpSpPr/>
        <p:nvPr/>
      </p:nvGrpSpPr>
      <p:grpSpPr>
        <a:xfrm>
          <a:off x="0" y="0"/>
          <a:ext cx="0" cy="0"/>
          <a:chOff x="0" y="0"/>
          <a:chExt cx="0" cy="0"/>
        </a:xfrm>
      </p:grpSpPr>
      <p:sp>
        <p:nvSpPr>
          <p:cNvPr id="172" name="Google Shape;172;p21"/>
          <p:cNvSpPr txBox="1"/>
          <p:nvPr/>
        </p:nvSpPr>
        <p:spPr>
          <a:xfrm>
            <a:off x="270524" y="522532"/>
            <a:ext cx="4482229" cy="775567"/>
          </a:xfrm>
          <a:prstGeom prst="rect">
            <a:avLst/>
          </a:prstGeom>
          <a:noFill/>
          <a:ln>
            <a:noFill/>
          </a:ln>
        </p:spPr>
        <p:txBody>
          <a:bodyPr spcFirstLastPara="1" wrap="square" lIns="91425" tIns="91425" rIns="91425" bIns="91425" anchor="t" anchorCtr="0">
            <a:spAutoFit/>
          </a:bodyPr>
          <a:lstStyle/>
          <a:p>
            <a:pPr>
              <a:lnSpc>
                <a:spcPct val="120000"/>
              </a:lnSpc>
            </a:pPr>
            <a:r>
              <a:rPr lang="en-ID" sz="1600" b="1" dirty="0">
                <a:solidFill>
                  <a:srgbClr val="666666"/>
                </a:solidFill>
                <a:latin typeface="Bai Jamjuree"/>
                <a:ea typeface="Bai Jamjuree"/>
                <a:cs typeface="Bai Jamjuree"/>
                <a:sym typeface="Bai Jamjuree"/>
              </a:rPr>
              <a:t>Analysis of Number of Workers per Country</a:t>
            </a:r>
          </a:p>
          <a:p>
            <a:pPr>
              <a:lnSpc>
                <a:spcPct val="120000"/>
              </a:lnSpc>
            </a:pPr>
            <a:endParaRPr lang="en-ID" sz="1600" b="1" dirty="0">
              <a:solidFill>
                <a:srgbClr val="666666"/>
              </a:solidFill>
              <a:latin typeface="Bai Jamjuree"/>
              <a:ea typeface="Bai Jamjuree"/>
              <a:cs typeface="Bai Jamjuree"/>
              <a:sym typeface="Bai Jamjuree"/>
            </a:endParaRPr>
          </a:p>
        </p:txBody>
      </p:sp>
      <p:sp>
        <p:nvSpPr>
          <p:cNvPr id="10" name="Google Shape;169;p21">
            <a:extLst>
              <a:ext uri="{FF2B5EF4-FFF2-40B4-BE49-F238E27FC236}">
                <a16:creationId xmlns:a16="http://schemas.microsoft.com/office/drawing/2014/main" id="{85554129-C0B0-654E-974B-3075A77EBE2B}"/>
              </a:ext>
            </a:extLst>
          </p:cNvPr>
          <p:cNvSpPr/>
          <p:nvPr/>
        </p:nvSpPr>
        <p:spPr>
          <a:xfrm>
            <a:off x="5727300" y="1"/>
            <a:ext cx="3416700" cy="5168268"/>
          </a:xfrm>
          <a:prstGeom prst="rect">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0;p21">
            <a:extLst>
              <a:ext uri="{FF2B5EF4-FFF2-40B4-BE49-F238E27FC236}">
                <a16:creationId xmlns:a16="http://schemas.microsoft.com/office/drawing/2014/main" id="{744DBF3F-4CC3-7A42-A208-76B1F3AAED3F}"/>
              </a:ext>
            </a:extLst>
          </p:cNvPr>
          <p:cNvSpPr txBox="1"/>
          <p:nvPr/>
        </p:nvSpPr>
        <p:spPr>
          <a:xfrm>
            <a:off x="5759189" y="621378"/>
            <a:ext cx="3384811" cy="3985676"/>
          </a:xfrm>
          <a:prstGeom prst="rect">
            <a:avLst/>
          </a:prstGeom>
          <a:noFill/>
          <a:ln>
            <a:noFill/>
          </a:ln>
        </p:spPr>
        <p:txBody>
          <a:bodyPr spcFirstLastPara="1" wrap="square" lIns="91425" tIns="91425" rIns="91425" bIns="91425" anchor="t" anchorCtr="0">
            <a:spAutoFit/>
          </a:bodyPr>
          <a:lstStyle/>
          <a:p>
            <a:pPr>
              <a:lnSpc>
                <a:spcPct val="130000"/>
              </a:lnSpc>
            </a:pPr>
            <a:r>
              <a:rPr lang="en-ID" sz="1000" dirty="0">
                <a:solidFill>
                  <a:schemeClr val="lt1"/>
                </a:solidFill>
                <a:latin typeface="Inter Light"/>
                <a:ea typeface="Inter Light"/>
                <a:cs typeface="Inter Light"/>
                <a:sym typeface="Inter Light"/>
              </a:rPr>
              <a:t>This dashboard provides deep </a:t>
            </a:r>
            <a:r>
              <a:rPr lang="en-ID" sz="1000" b="1" dirty="0">
                <a:solidFill>
                  <a:schemeClr val="lt1"/>
                </a:solidFill>
                <a:latin typeface="Inter Light"/>
                <a:ea typeface="Inter Light"/>
                <a:cs typeface="Inter Light"/>
                <a:sym typeface="Inter Light"/>
              </a:rPr>
              <a:t>insights</a:t>
            </a:r>
            <a:r>
              <a:rPr lang="en-ID" sz="1000" dirty="0">
                <a:solidFill>
                  <a:schemeClr val="lt1"/>
                </a:solidFill>
                <a:latin typeface="Inter Light"/>
                <a:ea typeface="Inter Light"/>
                <a:cs typeface="Inter Light"/>
                <a:sym typeface="Inter Light"/>
              </a:rPr>
              <a:t> into the distribution of employees involved in travel approvals by country. The data shows significant variation in the number of employees handling approvals, with </a:t>
            </a:r>
            <a:r>
              <a:rPr lang="en-ID" sz="1000" b="1" dirty="0">
                <a:solidFill>
                  <a:schemeClr val="lt1"/>
                </a:solidFill>
                <a:latin typeface="Inter Light"/>
                <a:ea typeface="Inter Light"/>
                <a:cs typeface="Inter Light"/>
                <a:sym typeface="Inter Light"/>
              </a:rPr>
              <a:t>Kenya</a:t>
            </a:r>
            <a:r>
              <a:rPr lang="en-ID" sz="1000" dirty="0">
                <a:solidFill>
                  <a:schemeClr val="lt1"/>
                </a:solidFill>
                <a:latin typeface="Inter Light"/>
                <a:ea typeface="Inter Light"/>
                <a:cs typeface="Inter Light"/>
                <a:sym typeface="Inter Light"/>
              </a:rPr>
              <a:t> having the </a:t>
            </a:r>
            <a:r>
              <a:rPr lang="en-ID" sz="1000" b="1" dirty="0">
                <a:solidFill>
                  <a:schemeClr val="lt1"/>
                </a:solidFill>
                <a:latin typeface="Inter Light"/>
                <a:ea typeface="Inter Light"/>
                <a:cs typeface="Inter Light"/>
                <a:sym typeface="Inter Light"/>
              </a:rPr>
              <a:t>highest</a:t>
            </a:r>
            <a:r>
              <a:rPr lang="en-ID" sz="1000" dirty="0">
                <a:solidFill>
                  <a:schemeClr val="lt1"/>
                </a:solidFill>
                <a:latin typeface="Inter Light"/>
                <a:ea typeface="Inter Light"/>
                <a:cs typeface="Inter Light"/>
                <a:sym typeface="Inter Light"/>
              </a:rPr>
              <a:t> number at </a:t>
            </a:r>
            <a:r>
              <a:rPr lang="en-ID" sz="1000" b="1" dirty="0">
                <a:solidFill>
                  <a:schemeClr val="lt1"/>
                </a:solidFill>
                <a:latin typeface="Inter Light"/>
                <a:ea typeface="Inter Light"/>
                <a:cs typeface="Inter Light"/>
                <a:sym typeface="Inter Light"/>
              </a:rPr>
              <a:t>137 employees</a:t>
            </a:r>
            <a:r>
              <a:rPr lang="en-ID" sz="1000" dirty="0">
                <a:solidFill>
                  <a:schemeClr val="lt1"/>
                </a:solidFill>
                <a:latin typeface="Inter Light"/>
                <a:ea typeface="Inter Light"/>
                <a:cs typeface="Inter Light"/>
                <a:sym typeface="Inter Light"/>
              </a:rPr>
              <a:t>. Conversely Sri Lanka has the fewest employees involved, with only 6.</a:t>
            </a:r>
          </a:p>
          <a:p>
            <a:pPr>
              <a:lnSpc>
                <a:spcPct val="130000"/>
              </a:lnSpc>
            </a:pPr>
            <a:endParaRPr lang="en-ID" sz="1000" dirty="0">
              <a:solidFill>
                <a:schemeClr val="lt1"/>
              </a:solidFill>
              <a:latin typeface="Inter Light"/>
              <a:ea typeface="Inter Light"/>
              <a:cs typeface="Inter Light"/>
              <a:sym typeface="Inter Light"/>
            </a:endParaRPr>
          </a:p>
          <a:p>
            <a:pPr>
              <a:lnSpc>
                <a:spcPct val="130000"/>
              </a:lnSpc>
            </a:pPr>
            <a:r>
              <a:rPr lang="en-ID" sz="1000" dirty="0">
                <a:solidFill>
                  <a:schemeClr val="lt1"/>
                </a:solidFill>
                <a:latin typeface="Inter Light"/>
                <a:ea typeface="Inter Light"/>
                <a:cs typeface="Inter Light"/>
                <a:sym typeface="Inter Light"/>
              </a:rPr>
              <a:t>Understanding this distribution is crucial for identifying workload and approval capacity in each region. With this data, the company can allocate human resources more efficiently, ensuring that no employee is overburdened and that each country has enough personnel to handle travel requests. Additionally, this information is valuable for planning training and capacity development in specific regions, thereby enhancing operational efficiency and responsiveness in international travel management.</a:t>
            </a:r>
          </a:p>
          <a:p>
            <a:pPr>
              <a:lnSpc>
                <a:spcPct val="130000"/>
              </a:lnSpc>
            </a:pPr>
            <a:endParaRPr lang="en-ID" sz="1000" dirty="0">
              <a:solidFill>
                <a:schemeClr val="lt1"/>
              </a:solidFill>
              <a:latin typeface="Inter Light"/>
              <a:ea typeface="Inter Light"/>
              <a:cs typeface="Inter Light"/>
              <a:sym typeface="Inter Light"/>
            </a:endParaRPr>
          </a:p>
        </p:txBody>
      </p:sp>
      <p:pic>
        <p:nvPicPr>
          <p:cNvPr id="12" name="Picture 11">
            <a:extLst>
              <a:ext uri="{FF2B5EF4-FFF2-40B4-BE49-F238E27FC236}">
                <a16:creationId xmlns:a16="http://schemas.microsoft.com/office/drawing/2014/main" id="{A72A8D48-67F5-2F47-8811-2D95E8F48951}"/>
              </a:ext>
            </a:extLst>
          </p:cNvPr>
          <p:cNvPicPr>
            <a:picLocks noChangeAspect="1"/>
          </p:cNvPicPr>
          <p:nvPr/>
        </p:nvPicPr>
        <p:blipFill>
          <a:blip r:embed="rId3"/>
          <a:stretch>
            <a:fillRect/>
          </a:stretch>
        </p:blipFill>
        <p:spPr>
          <a:xfrm>
            <a:off x="444973" y="3743738"/>
            <a:ext cx="4969752" cy="718519"/>
          </a:xfrm>
          <a:prstGeom prst="rect">
            <a:avLst/>
          </a:prstGeom>
        </p:spPr>
      </p:pic>
      <p:pic>
        <p:nvPicPr>
          <p:cNvPr id="4" name="Picture 3">
            <a:extLst>
              <a:ext uri="{FF2B5EF4-FFF2-40B4-BE49-F238E27FC236}">
                <a16:creationId xmlns:a16="http://schemas.microsoft.com/office/drawing/2014/main" id="{F04B95FF-83B3-EC4F-A531-393B3891CA4C}"/>
              </a:ext>
            </a:extLst>
          </p:cNvPr>
          <p:cNvPicPr>
            <a:picLocks noChangeAspect="1"/>
          </p:cNvPicPr>
          <p:nvPr/>
        </p:nvPicPr>
        <p:blipFill>
          <a:blip r:embed="rId4"/>
          <a:stretch>
            <a:fillRect/>
          </a:stretch>
        </p:blipFill>
        <p:spPr>
          <a:xfrm>
            <a:off x="1271742" y="1073398"/>
            <a:ext cx="2479791" cy="2508625"/>
          </a:xfrm>
          <a:prstGeom prst="rect">
            <a:avLst/>
          </a:prstGeom>
        </p:spPr>
      </p:pic>
      <p:sp>
        <p:nvSpPr>
          <p:cNvPr id="174" name="Google Shape;174;p21"/>
          <p:cNvSpPr txBox="1"/>
          <p:nvPr/>
        </p:nvSpPr>
        <p:spPr>
          <a:xfrm>
            <a:off x="8452876" y="178355"/>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800" dirty="0">
                <a:solidFill>
                  <a:schemeClr val="bg1"/>
                </a:solidFill>
                <a:latin typeface="Antic"/>
                <a:ea typeface="Antic"/>
                <a:cs typeface="Antic"/>
                <a:sym typeface="Antic"/>
              </a:rPr>
              <a:t>4</a:t>
            </a:r>
          </a:p>
        </p:txBody>
      </p:sp>
      <p:cxnSp>
        <p:nvCxnSpPr>
          <p:cNvPr id="175" name="Google Shape;175;p21"/>
          <p:cNvCxnSpPr>
            <a:cxnSpLocks/>
            <a:stCxn id="173" idx="0"/>
          </p:cNvCxnSpPr>
          <p:nvPr/>
        </p:nvCxnSpPr>
        <p:spPr>
          <a:xfrm flipV="1">
            <a:off x="8727226" y="-149908"/>
            <a:ext cx="0" cy="379940"/>
          </a:xfrm>
          <a:prstGeom prst="straightConnector1">
            <a:avLst/>
          </a:prstGeom>
          <a:noFill/>
          <a:ln w="9525" cap="flat" cmpd="sng">
            <a:solidFill>
              <a:srgbClr val="F3F3F3"/>
            </a:solidFill>
            <a:prstDash val="solid"/>
            <a:round/>
            <a:headEnd type="none" w="med" len="med"/>
            <a:tailEnd type="none" w="med" len="med"/>
          </a:ln>
        </p:spPr>
      </p:cxnSp>
      <p:sp>
        <p:nvSpPr>
          <p:cNvPr id="173" name="Google Shape;173;p21"/>
          <p:cNvSpPr/>
          <p:nvPr/>
        </p:nvSpPr>
        <p:spPr>
          <a:xfrm>
            <a:off x="8580976" y="230032"/>
            <a:ext cx="292500" cy="292500"/>
          </a:xfrm>
          <a:prstGeom prst="ellipse">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spTree>
    <p:extLst>
      <p:ext uri="{BB962C8B-B14F-4D97-AF65-F5344CB8AC3E}">
        <p14:creationId xmlns:p14="http://schemas.microsoft.com/office/powerpoint/2010/main" val="3024256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68"/>
        <p:cNvGrpSpPr/>
        <p:nvPr/>
      </p:nvGrpSpPr>
      <p:grpSpPr>
        <a:xfrm>
          <a:off x="0" y="0"/>
          <a:ext cx="0" cy="0"/>
          <a:chOff x="0" y="0"/>
          <a:chExt cx="0" cy="0"/>
        </a:xfrm>
      </p:grpSpPr>
      <p:sp>
        <p:nvSpPr>
          <p:cNvPr id="169" name="Google Shape;169;p21"/>
          <p:cNvSpPr/>
          <p:nvPr/>
        </p:nvSpPr>
        <p:spPr>
          <a:xfrm>
            <a:off x="0" y="0"/>
            <a:ext cx="3416700" cy="5143500"/>
          </a:xfrm>
          <a:prstGeom prst="rect">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txBox="1"/>
          <p:nvPr/>
        </p:nvSpPr>
        <p:spPr>
          <a:xfrm>
            <a:off x="218816" y="592184"/>
            <a:ext cx="2927456" cy="4585840"/>
          </a:xfrm>
          <a:prstGeom prst="rect">
            <a:avLst/>
          </a:prstGeom>
          <a:noFill/>
          <a:ln>
            <a:noFill/>
          </a:ln>
        </p:spPr>
        <p:txBody>
          <a:bodyPr spcFirstLastPara="1" wrap="square" lIns="91425" tIns="91425" rIns="91425" bIns="91425" anchor="t" anchorCtr="0">
            <a:spAutoFit/>
          </a:bodyPr>
          <a:lstStyle/>
          <a:p>
            <a:pPr>
              <a:lnSpc>
                <a:spcPct val="130000"/>
              </a:lnSpc>
            </a:pPr>
            <a:r>
              <a:rPr lang="en-ID" sz="1000" dirty="0">
                <a:solidFill>
                  <a:schemeClr val="lt1"/>
                </a:solidFill>
                <a:latin typeface="Inter Light"/>
                <a:ea typeface="Inter Light"/>
                <a:cs typeface="Inter Light"/>
                <a:sym typeface="Inter Light"/>
              </a:rPr>
              <a:t>This dashboard provides deep insights into the average approval times for travel visas across various diverse countries. The data highlights </a:t>
            </a:r>
            <a:r>
              <a:rPr lang="en-ID" sz="1000" b="1" dirty="0">
                <a:solidFill>
                  <a:schemeClr val="lt1"/>
                </a:solidFill>
                <a:latin typeface="Inter Light"/>
                <a:ea typeface="Inter Light"/>
                <a:cs typeface="Inter Light"/>
                <a:sym typeface="Inter Light"/>
              </a:rPr>
              <a:t>Indonesia</a:t>
            </a:r>
            <a:r>
              <a:rPr lang="en-ID" sz="1000" dirty="0">
                <a:solidFill>
                  <a:schemeClr val="lt1"/>
                </a:solidFill>
                <a:latin typeface="Inter Light"/>
                <a:ea typeface="Inter Light"/>
                <a:cs typeface="Inter Light"/>
                <a:sym typeface="Inter Light"/>
              </a:rPr>
              <a:t> as particularly notable with an average approval time of just </a:t>
            </a:r>
            <a:r>
              <a:rPr lang="en-ID" sz="1000" b="1" dirty="0">
                <a:solidFill>
                  <a:schemeClr val="lt1"/>
                </a:solidFill>
                <a:latin typeface="Inter Light"/>
                <a:ea typeface="Inter Light"/>
                <a:cs typeface="Inter Light"/>
                <a:sym typeface="Inter Light"/>
              </a:rPr>
              <a:t>13 days</a:t>
            </a:r>
            <a:r>
              <a:rPr lang="en-ID" sz="1000" dirty="0">
                <a:solidFill>
                  <a:schemeClr val="lt1"/>
                </a:solidFill>
                <a:latin typeface="Inter Light"/>
                <a:ea typeface="Inter Light"/>
                <a:cs typeface="Inter Light"/>
                <a:sym typeface="Inter Light"/>
              </a:rPr>
              <a:t>, encompassing </a:t>
            </a:r>
            <a:r>
              <a:rPr lang="en-ID" sz="1000" b="1" dirty="0">
                <a:solidFill>
                  <a:schemeClr val="lt1"/>
                </a:solidFill>
                <a:latin typeface="Inter Light"/>
                <a:ea typeface="Inter Light"/>
                <a:cs typeface="Inter Light"/>
                <a:sym typeface="Inter Light"/>
              </a:rPr>
              <a:t>426 approved</a:t>
            </a:r>
            <a:r>
              <a:rPr lang="en-ID" sz="1000" dirty="0">
                <a:solidFill>
                  <a:schemeClr val="lt1"/>
                </a:solidFill>
                <a:latin typeface="Inter Light"/>
                <a:ea typeface="Inter Light"/>
                <a:cs typeface="Inter Light"/>
                <a:sym typeface="Inter Light"/>
              </a:rPr>
              <a:t>. In contrast, Brazil requires the longest time, at </a:t>
            </a:r>
            <a:r>
              <a:rPr lang="en-ID" sz="1000" b="1" dirty="0">
                <a:solidFill>
                  <a:schemeClr val="lt1"/>
                </a:solidFill>
                <a:latin typeface="Inter Light"/>
                <a:ea typeface="Inter Light"/>
                <a:cs typeface="Inter Light"/>
                <a:sym typeface="Inter Light"/>
              </a:rPr>
              <a:t>59 days</a:t>
            </a:r>
            <a:r>
              <a:rPr lang="en-ID" sz="1000" dirty="0">
                <a:solidFill>
                  <a:schemeClr val="lt1"/>
                </a:solidFill>
                <a:latin typeface="Inter Light"/>
                <a:ea typeface="Inter Light"/>
                <a:cs typeface="Inter Light"/>
                <a:sym typeface="Inter Light"/>
              </a:rPr>
              <a:t>, to </a:t>
            </a:r>
            <a:r>
              <a:rPr lang="en-ID" sz="1000" b="1" dirty="0">
                <a:solidFill>
                  <a:schemeClr val="lt1"/>
                </a:solidFill>
                <a:latin typeface="Inter Light"/>
                <a:ea typeface="Inter Light"/>
                <a:cs typeface="Inter Light"/>
                <a:sym typeface="Inter Light"/>
              </a:rPr>
              <a:t>approve only 4</a:t>
            </a:r>
            <a:r>
              <a:rPr lang="en-ID" sz="1000" dirty="0">
                <a:solidFill>
                  <a:schemeClr val="lt1"/>
                </a:solidFill>
                <a:latin typeface="Inter Light"/>
                <a:ea typeface="Inter Light"/>
                <a:cs typeface="Inter Light"/>
                <a:sym typeface="Inter Light"/>
              </a:rPr>
              <a:t>.</a:t>
            </a:r>
          </a:p>
          <a:p>
            <a:pPr>
              <a:lnSpc>
                <a:spcPct val="130000"/>
              </a:lnSpc>
            </a:pPr>
            <a:endParaRPr lang="en-ID" sz="1000" dirty="0">
              <a:solidFill>
                <a:schemeClr val="lt1"/>
              </a:solidFill>
              <a:latin typeface="Inter Light"/>
              <a:ea typeface="Inter Light"/>
              <a:cs typeface="Inter Light"/>
              <a:sym typeface="Inter Light"/>
            </a:endParaRPr>
          </a:p>
          <a:p>
            <a:pPr>
              <a:lnSpc>
                <a:spcPct val="130000"/>
              </a:lnSpc>
            </a:pPr>
            <a:r>
              <a:rPr lang="en-ID" sz="1000" dirty="0">
                <a:solidFill>
                  <a:schemeClr val="lt1"/>
                </a:solidFill>
                <a:latin typeface="Inter Light"/>
                <a:ea typeface="Inter Light"/>
                <a:cs typeface="Inter Light"/>
                <a:sym typeface="Inter Light"/>
              </a:rPr>
              <a:t>The information presented is invaluable as it enables companies to identify specific patterns or challenges within the approval processes in each country. With this understanding, businesses can allocate resources to optimize the approval process, reduce time spent, and enhance responsiveness in international travel management. These measures not only improve overall operational efficiency but also minimize disruptions to carefully planned business travel arrangements.</a:t>
            </a:r>
          </a:p>
          <a:p>
            <a:pPr>
              <a:lnSpc>
                <a:spcPct val="130000"/>
              </a:lnSpc>
            </a:pPr>
            <a:endParaRPr sz="1000" dirty="0">
              <a:solidFill>
                <a:schemeClr val="lt1"/>
              </a:solidFill>
              <a:latin typeface="Inter Light"/>
              <a:ea typeface="Inter Light"/>
              <a:cs typeface="Inter Light"/>
              <a:sym typeface="Inter Light"/>
            </a:endParaRPr>
          </a:p>
        </p:txBody>
      </p:sp>
      <p:sp>
        <p:nvSpPr>
          <p:cNvPr id="172" name="Google Shape;172;p21"/>
          <p:cNvSpPr txBox="1"/>
          <p:nvPr/>
        </p:nvSpPr>
        <p:spPr>
          <a:xfrm>
            <a:off x="3635517" y="507598"/>
            <a:ext cx="4969752" cy="775567"/>
          </a:xfrm>
          <a:prstGeom prst="rect">
            <a:avLst/>
          </a:prstGeom>
          <a:noFill/>
          <a:ln>
            <a:noFill/>
          </a:ln>
        </p:spPr>
        <p:txBody>
          <a:bodyPr spcFirstLastPara="1" wrap="square" lIns="91425" tIns="91425" rIns="91425" bIns="91425" anchor="t" anchorCtr="0">
            <a:spAutoFit/>
          </a:bodyPr>
          <a:lstStyle/>
          <a:p>
            <a:pPr>
              <a:lnSpc>
                <a:spcPct val="120000"/>
              </a:lnSpc>
            </a:pPr>
            <a:r>
              <a:rPr lang="en-ID" sz="1600" b="1" dirty="0">
                <a:solidFill>
                  <a:srgbClr val="666666"/>
                </a:solidFill>
                <a:latin typeface="Bai Jamjuree"/>
                <a:ea typeface="Bai Jamjuree"/>
                <a:cs typeface="Bai Jamjuree"/>
                <a:sym typeface="Bai Jamjuree"/>
              </a:rPr>
              <a:t>Average Days Authorization Approval for Travel</a:t>
            </a:r>
          </a:p>
          <a:p>
            <a:pPr>
              <a:lnSpc>
                <a:spcPct val="120000"/>
              </a:lnSpc>
            </a:pPr>
            <a:endParaRPr sz="1600" b="1" dirty="0">
              <a:solidFill>
                <a:srgbClr val="666666"/>
              </a:solidFill>
              <a:latin typeface="Bai Jamjuree"/>
              <a:ea typeface="Bai Jamjuree"/>
              <a:cs typeface="Bai Jamjuree"/>
              <a:sym typeface="Bai Jamjuree"/>
            </a:endParaRPr>
          </a:p>
        </p:txBody>
      </p:sp>
      <p:sp>
        <p:nvSpPr>
          <p:cNvPr id="173" name="Google Shape;173;p21"/>
          <p:cNvSpPr/>
          <p:nvPr/>
        </p:nvSpPr>
        <p:spPr>
          <a:xfrm>
            <a:off x="8580976" y="230032"/>
            <a:ext cx="292500" cy="292500"/>
          </a:xfrm>
          <a:prstGeom prst="ellipse">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sp>
        <p:nvSpPr>
          <p:cNvPr id="174" name="Google Shape;174;p21"/>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dirty="0">
                <a:solidFill>
                  <a:schemeClr val="bg1">
                    <a:lumMod val="85000"/>
                  </a:schemeClr>
                </a:solidFill>
                <a:latin typeface="Antic"/>
                <a:ea typeface="Antic"/>
                <a:cs typeface="Antic"/>
                <a:sym typeface="Antic"/>
              </a:rPr>
              <a:t>5</a:t>
            </a:r>
          </a:p>
        </p:txBody>
      </p:sp>
      <p:cxnSp>
        <p:nvCxnSpPr>
          <p:cNvPr id="175" name="Google Shape;175;p21"/>
          <p:cNvCxnSpPr/>
          <p:nvPr/>
        </p:nvCxnSpPr>
        <p:spPr>
          <a:xfrm rot="10800000">
            <a:off x="8727226" y="-205568"/>
            <a:ext cx="0" cy="435600"/>
          </a:xfrm>
          <a:prstGeom prst="straightConnector1">
            <a:avLst/>
          </a:prstGeom>
          <a:noFill/>
          <a:ln w="9525" cap="flat" cmpd="sng">
            <a:solidFill>
              <a:srgbClr val="F3F3F3"/>
            </a:solidFill>
            <a:prstDash val="solid"/>
            <a:round/>
            <a:headEnd type="none" w="med" len="med"/>
            <a:tailEnd type="none" w="med" len="med"/>
          </a:ln>
        </p:spPr>
      </p:cxnSp>
      <p:pic>
        <p:nvPicPr>
          <p:cNvPr id="3" name="Picture 2">
            <a:extLst>
              <a:ext uri="{FF2B5EF4-FFF2-40B4-BE49-F238E27FC236}">
                <a16:creationId xmlns:a16="http://schemas.microsoft.com/office/drawing/2014/main" id="{552632BD-1EFF-0A47-9A04-45D1C9556081}"/>
              </a:ext>
            </a:extLst>
          </p:cNvPr>
          <p:cNvPicPr>
            <a:picLocks noChangeAspect="1"/>
          </p:cNvPicPr>
          <p:nvPr/>
        </p:nvPicPr>
        <p:blipFill rotWithShape="1">
          <a:blip r:embed="rId3"/>
          <a:srcRect r="2817"/>
          <a:stretch/>
        </p:blipFill>
        <p:spPr>
          <a:xfrm>
            <a:off x="3416700" y="1283165"/>
            <a:ext cx="5407385" cy="2911784"/>
          </a:xfrm>
          <a:prstGeom prst="rect">
            <a:avLst/>
          </a:prstGeom>
        </p:spPr>
      </p:pic>
      <p:pic>
        <p:nvPicPr>
          <p:cNvPr id="5" name="Picture 4">
            <a:extLst>
              <a:ext uri="{FF2B5EF4-FFF2-40B4-BE49-F238E27FC236}">
                <a16:creationId xmlns:a16="http://schemas.microsoft.com/office/drawing/2014/main" id="{B712C789-EE84-2A4A-8C59-5F5C73423FA0}"/>
              </a:ext>
            </a:extLst>
          </p:cNvPr>
          <p:cNvPicPr>
            <a:picLocks noChangeAspect="1"/>
          </p:cNvPicPr>
          <p:nvPr/>
        </p:nvPicPr>
        <p:blipFill>
          <a:blip r:embed="rId4"/>
          <a:stretch>
            <a:fillRect/>
          </a:stretch>
        </p:blipFill>
        <p:spPr>
          <a:xfrm>
            <a:off x="3635517" y="4194949"/>
            <a:ext cx="4969752" cy="718519"/>
          </a:xfrm>
          <a:prstGeom prst="rect">
            <a:avLst/>
          </a:prstGeom>
        </p:spPr>
      </p:pic>
    </p:spTree>
    <p:extLst>
      <p:ext uri="{BB962C8B-B14F-4D97-AF65-F5344CB8AC3E}">
        <p14:creationId xmlns:p14="http://schemas.microsoft.com/office/powerpoint/2010/main" val="794279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68"/>
        <p:cNvGrpSpPr/>
        <p:nvPr/>
      </p:nvGrpSpPr>
      <p:grpSpPr>
        <a:xfrm>
          <a:off x="0" y="0"/>
          <a:ext cx="0" cy="0"/>
          <a:chOff x="0" y="0"/>
          <a:chExt cx="0" cy="0"/>
        </a:xfrm>
      </p:grpSpPr>
      <p:sp>
        <p:nvSpPr>
          <p:cNvPr id="169" name="Google Shape;169;p21"/>
          <p:cNvSpPr/>
          <p:nvPr/>
        </p:nvSpPr>
        <p:spPr>
          <a:xfrm>
            <a:off x="5727200" y="0"/>
            <a:ext cx="3416700" cy="5143500"/>
          </a:xfrm>
          <a:prstGeom prst="rect">
            <a:avLst/>
          </a:prstGeom>
          <a:solidFill>
            <a:srgbClr val="6FA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1"/>
          <p:cNvSpPr txBox="1"/>
          <p:nvPr/>
        </p:nvSpPr>
        <p:spPr>
          <a:xfrm>
            <a:off x="5946015" y="583131"/>
            <a:ext cx="3053057" cy="3985676"/>
          </a:xfrm>
          <a:prstGeom prst="rect">
            <a:avLst/>
          </a:prstGeom>
          <a:noFill/>
          <a:ln>
            <a:noFill/>
          </a:ln>
        </p:spPr>
        <p:txBody>
          <a:bodyPr spcFirstLastPara="1" wrap="square" lIns="91425" tIns="91425" rIns="91425" bIns="91425" anchor="t" anchorCtr="0">
            <a:spAutoFit/>
          </a:bodyPr>
          <a:lstStyle/>
          <a:p>
            <a:pPr>
              <a:lnSpc>
                <a:spcPct val="130000"/>
              </a:lnSpc>
            </a:pPr>
            <a:r>
              <a:rPr lang="en-ID" sz="1000" dirty="0">
                <a:solidFill>
                  <a:schemeClr val="lt1"/>
                </a:solidFill>
                <a:latin typeface="Inter Light"/>
                <a:ea typeface="Inter Light"/>
                <a:cs typeface="Inter Light"/>
                <a:sym typeface="Inter Light"/>
              </a:rPr>
              <a:t>This dashboard provides insight into employee roles in travel approvals in different countries. The data shows significant variation, for  “</a:t>
            </a:r>
            <a:r>
              <a:rPr lang="en-ID" sz="1000" b="1" dirty="0">
                <a:solidFill>
                  <a:schemeClr val="lt1"/>
                </a:solidFill>
                <a:latin typeface="Inter Light"/>
                <a:ea typeface="Inter Light"/>
                <a:cs typeface="Inter Light"/>
                <a:sym typeface="Inter Light"/>
              </a:rPr>
              <a:t>Unit Leader Approval”  </a:t>
            </a:r>
            <a:r>
              <a:rPr lang="en-ID" sz="1000" dirty="0">
                <a:solidFill>
                  <a:schemeClr val="lt1"/>
                </a:solidFill>
                <a:latin typeface="Inter Light"/>
                <a:ea typeface="Inter Light"/>
                <a:cs typeface="Inter Light"/>
                <a:sym typeface="Inter Light"/>
              </a:rPr>
              <a:t>in </a:t>
            </a:r>
            <a:r>
              <a:rPr lang="en-ID" sz="1000" b="1" dirty="0">
                <a:solidFill>
                  <a:schemeClr val="lt1"/>
                </a:solidFill>
                <a:latin typeface="Inter Light"/>
                <a:ea typeface="Inter Light"/>
                <a:cs typeface="Inter Light"/>
                <a:sym typeface="Inter Light"/>
              </a:rPr>
              <a:t>Indonesia</a:t>
            </a:r>
            <a:r>
              <a:rPr lang="en-ID" sz="1000" dirty="0">
                <a:solidFill>
                  <a:schemeClr val="lt1"/>
                </a:solidFill>
                <a:latin typeface="Inter Light"/>
                <a:ea typeface="Inter Light"/>
                <a:cs typeface="Inter Light"/>
                <a:sym typeface="Inter Light"/>
              </a:rPr>
              <a:t> has the </a:t>
            </a:r>
            <a:r>
              <a:rPr lang="en-ID" sz="1000" b="1" dirty="0">
                <a:solidFill>
                  <a:schemeClr val="lt1"/>
                </a:solidFill>
                <a:latin typeface="Inter Light"/>
                <a:ea typeface="Inter Light"/>
                <a:cs typeface="Inter Light"/>
                <a:sym typeface="Inter Light"/>
              </a:rPr>
              <a:t>highest number </a:t>
            </a:r>
            <a:r>
              <a:rPr lang="en-ID" sz="1000" dirty="0">
                <a:solidFill>
                  <a:schemeClr val="lt1"/>
                </a:solidFill>
                <a:latin typeface="Inter Light"/>
                <a:ea typeface="Inter Light"/>
                <a:cs typeface="Inter Light"/>
                <a:sym typeface="Inter Light"/>
              </a:rPr>
              <a:t>of approvals with </a:t>
            </a:r>
            <a:r>
              <a:rPr lang="en-ID" sz="1000" b="1" dirty="0">
                <a:solidFill>
                  <a:schemeClr val="lt1"/>
                </a:solidFill>
                <a:latin typeface="Inter Light"/>
                <a:ea typeface="Inter Light"/>
                <a:cs typeface="Inter Light"/>
                <a:sym typeface="Inter Light"/>
              </a:rPr>
              <a:t>397</a:t>
            </a:r>
            <a:r>
              <a:rPr lang="en-ID" sz="1000" dirty="0">
                <a:solidFill>
                  <a:schemeClr val="lt1"/>
                </a:solidFill>
                <a:latin typeface="Inter Light"/>
                <a:ea typeface="Inter Light"/>
                <a:cs typeface="Inter Light"/>
                <a:sym typeface="Inter Light"/>
              </a:rPr>
              <a:t>, while Brazil has the lowest number of approvals with only 4. The “</a:t>
            </a:r>
            <a:r>
              <a:rPr lang="en-ID" sz="1000" b="1" dirty="0">
                <a:solidFill>
                  <a:schemeClr val="lt1"/>
                </a:solidFill>
                <a:latin typeface="Inter Light"/>
                <a:ea typeface="Inter Light"/>
                <a:cs typeface="Inter Light"/>
                <a:sym typeface="Inter Light"/>
              </a:rPr>
              <a:t>INITIATOR</a:t>
            </a:r>
            <a:r>
              <a:rPr lang="en-ID" sz="1000" dirty="0">
                <a:solidFill>
                  <a:schemeClr val="lt1"/>
                </a:solidFill>
                <a:latin typeface="Inter Light"/>
                <a:ea typeface="Inter Light"/>
                <a:cs typeface="Inter Light"/>
                <a:sym typeface="Inter Light"/>
              </a:rPr>
              <a:t>” role is most visible in </a:t>
            </a:r>
            <a:r>
              <a:rPr lang="en-ID" sz="1000" b="1" dirty="0">
                <a:solidFill>
                  <a:schemeClr val="lt1"/>
                </a:solidFill>
                <a:latin typeface="Inter Light"/>
                <a:ea typeface="Inter Light"/>
                <a:cs typeface="Inter Light"/>
                <a:sym typeface="Inter Light"/>
              </a:rPr>
              <a:t>Indonesia</a:t>
            </a:r>
            <a:r>
              <a:rPr lang="en-ID" sz="1000" dirty="0">
                <a:solidFill>
                  <a:schemeClr val="lt1"/>
                </a:solidFill>
                <a:latin typeface="Inter Light"/>
                <a:ea typeface="Inter Light"/>
                <a:cs typeface="Inter Light"/>
                <a:sym typeface="Inter Light"/>
              </a:rPr>
              <a:t> with </a:t>
            </a:r>
            <a:r>
              <a:rPr lang="en-ID" sz="1000" b="1" dirty="0">
                <a:solidFill>
                  <a:schemeClr val="lt1"/>
                </a:solidFill>
                <a:latin typeface="Inter Light"/>
                <a:ea typeface="Inter Light"/>
                <a:cs typeface="Inter Light"/>
                <a:sym typeface="Inter Light"/>
              </a:rPr>
              <a:t>401 approvals</a:t>
            </a:r>
            <a:r>
              <a:rPr lang="en-ID" sz="1000" dirty="0">
                <a:solidFill>
                  <a:schemeClr val="lt1"/>
                </a:solidFill>
                <a:latin typeface="Inter Light"/>
                <a:ea typeface="Inter Light"/>
                <a:cs typeface="Inter Light"/>
                <a:sym typeface="Inter Light"/>
              </a:rPr>
              <a:t>, while Sri Lanka has the highest number of approvals lowest with just 1.</a:t>
            </a:r>
          </a:p>
          <a:p>
            <a:pPr>
              <a:lnSpc>
                <a:spcPct val="130000"/>
              </a:lnSpc>
            </a:pPr>
            <a:endParaRPr lang="en-ID" sz="1000" dirty="0">
              <a:solidFill>
                <a:schemeClr val="lt1"/>
              </a:solidFill>
              <a:latin typeface="Inter Light"/>
              <a:ea typeface="Inter Light"/>
              <a:cs typeface="Inter Light"/>
              <a:sym typeface="Inter Light"/>
            </a:endParaRPr>
          </a:p>
          <a:p>
            <a:pPr>
              <a:lnSpc>
                <a:spcPct val="130000"/>
              </a:lnSpc>
            </a:pPr>
            <a:r>
              <a:rPr lang="en-ID" sz="1000" dirty="0">
                <a:solidFill>
                  <a:schemeClr val="lt1"/>
                </a:solidFill>
                <a:latin typeface="Inter Light"/>
                <a:ea typeface="Inter Light"/>
                <a:cs typeface="Inter Light"/>
                <a:sym typeface="Inter Light"/>
              </a:rPr>
              <a:t>This information is important for human resources management, helping to identify roles that require more support or that have more efficient approval processes. It is also useful for planning fairer and more efficient travel policies, as well as ensuring optimal allocation of human resources, reducing excessive workload and increasing the efficiency of travel approval processes in organizations.</a:t>
            </a:r>
            <a:endParaRPr sz="1000" dirty="0">
              <a:solidFill>
                <a:schemeClr val="lt1"/>
              </a:solidFill>
              <a:latin typeface="Inter Light"/>
              <a:ea typeface="Inter Light"/>
              <a:cs typeface="Inter Light"/>
              <a:sym typeface="Inter Light"/>
            </a:endParaRPr>
          </a:p>
        </p:txBody>
      </p:sp>
      <p:sp>
        <p:nvSpPr>
          <p:cNvPr id="172" name="Google Shape;172;p21"/>
          <p:cNvSpPr txBox="1"/>
          <p:nvPr/>
        </p:nvSpPr>
        <p:spPr>
          <a:xfrm>
            <a:off x="218816" y="472525"/>
            <a:ext cx="4969752" cy="1071032"/>
          </a:xfrm>
          <a:prstGeom prst="rect">
            <a:avLst/>
          </a:prstGeom>
          <a:noFill/>
          <a:ln>
            <a:noFill/>
          </a:ln>
        </p:spPr>
        <p:txBody>
          <a:bodyPr spcFirstLastPara="1" wrap="square" lIns="91425" tIns="91425" rIns="91425" bIns="91425" anchor="t" anchorCtr="0">
            <a:spAutoFit/>
          </a:bodyPr>
          <a:lstStyle/>
          <a:p>
            <a:pPr algn="ctr">
              <a:lnSpc>
                <a:spcPct val="120000"/>
              </a:lnSpc>
            </a:pPr>
            <a:r>
              <a:rPr lang="en-ID" sz="1600" b="1" dirty="0">
                <a:solidFill>
                  <a:srgbClr val="666666"/>
                </a:solidFill>
                <a:latin typeface="Bai Jamjuree"/>
                <a:ea typeface="Bai Jamjuree"/>
                <a:cs typeface="Bai Jamjuree"/>
                <a:sym typeface="Bai Jamjuree"/>
              </a:rPr>
              <a:t>Position Analysis of the Approving Employee</a:t>
            </a:r>
          </a:p>
          <a:p>
            <a:pPr>
              <a:lnSpc>
                <a:spcPct val="120000"/>
              </a:lnSpc>
            </a:pPr>
            <a:endParaRPr lang="en-ID" sz="1600" b="1" dirty="0">
              <a:solidFill>
                <a:srgbClr val="666666"/>
              </a:solidFill>
              <a:latin typeface="Bai Jamjuree"/>
              <a:ea typeface="Bai Jamjuree"/>
              <a:cs typeface="Bai Jamjuree"/>
              <a:sym typeface="Bai Jamjuree"/>
            </a:endParaRPr>
          </a:p>
          <a:p>
            <a:pPr>
              <a:lnSpc>
                <a:spcPct val="120000"/>
              </a:lnSpc>
            </a:pPr>
            <a:endParaRPr sz="1600" b="1" dirty="0">
              <a:solidFill>
                <a:srgbClr val="666666"/>
              </a:solidFill>
              <a:latin typeface="Bai Jamjuree"/>
              <a:ea typeface="Bai Jamjuree"/>
              <a:cs typeface="Bai Jamjuree"/>
              <a:sym typeface="Bai Jamjuree"/>
            </a:endParaRPr>
          </a:p>
        </p:txBody>
      </p:sp>
      <p:sp>
        <p:nvSpPr>
          <p:cNvPr id="173" name="Google Shape;173;p21"/>
          <p:cNvSpPr/>
          <p:nvPr/>
        </p:nvSpPr>
        <p:spPr>
          <a:xfrm>
            <a:off x="8580976" y="230032"/>
            <a:ext cx="292500" cy="292500"/>
          </a:xfrm>
          <a:prstGeom prst="ellipse">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sp>
        <p:nvSpPr>
          <p:cNvPr id="174" name="Google Shape;174;p21"/>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dirty="0">
                <a:solidFill>
                  <a:srgbClr val="F3F3F3"/>
                </a:solidFill>
                <a:latin typeface="Antic"/>
                <a:ea typeface="Antic"/>
                <a:cs typeface="Antic"/>
                <a:sym typeface="Antic"/>
              </a:rPr>
              <a:t>6</a:t>
            </a:r>
          </a:p>
        </p:txBody>
      </p:sp>
      <p:cxnSp>
        <p:nvCxnSpPr>
          <p:cNvPr id="175" name="Google Shape;175;p21"/>
          <p:cNvCxnSpPr/>
          <p:nvPr/>
        </p:nvCxnSpPr>
        <p:spPr>
          <a:xfrm rot="10800000">
            <a:off x="8727226" y="-205568"/>
            <a:ext cx="0" cy="435600"/>
          </a:xfrm>
          <a:prstGeom prst="straightConnector1">
            <a:avLst/>
          </a:prstGeom>
          <a:noFill/>
          <a:ln w="9525" cap="flat" cmpd="sng">
            <a:solidFill>
              <a:srgbClr val="F3F3F3"/>
            </a:solidFill>
            <a:prstDash val="solid"/>
            <a:round/>
            <a:headEnd type="none" w="med" len="med"/>
            <a:tailEnd type="none" w="med" len="med"/>
          </a:ln>
        </p:spPr>
      </p:cxnSp>
      <p:pic>
        <p:nvPicPr>
          <p:cNvPr id="7" name="Picture 6">
            <a:extLst>
              <a:ext uri="{FF2B5EF4-FFF2-40B4-BE49-F238E27FC236}">
                <a16:creationId xmlns:a16="http://schemas.microsoft.com/office/drawing/2014/main" id="{C33FECD1-FEEF-D847-BE9E-96D182C2EAD6}"/>
              </a:ext>
            </a:extLst>
          </p:cNvPr>
          <p:cNvPicPr>
            <a:picLocks noChangeAspect="1"/>
          </p:cNvPicPr>
          <p:nvPr/>
        </p:nvPicPr>
        <p:blipFill>
          <a:blip r:embed="rId3"/>
          <a:stretch>
            <a:fillRect/>
          </a:stretch>
        </p:blipFill>
        <p:spPr>
          <a:xfrm>
            <a:off x="168703" y="868891"/>
            <a:ext cx="5382783" cy="3224485"/>
          </a:xfrm>
          <a:prstGeom prst="rect">
            <a:avLst/>
          </a:prstGeom>
        </p:spPr>
      </p:pic>
      <p:pic>
        <p:nvPicPr>
          <p:cNvPr id="8" name="Picture 7">
            <a:extLst>
              <a:ext uri="{FF2B5EF4-FFF2-40B4-BE49-F238E27FC236}">
                <a16:creationId xmlns:a16="http://schemas.microsoft.com/office/drawing/2014/main" id="{5627CEA1-F26D-1A46-983F-811283FF6DAC}"/>
              </a:ext>
            </a:extLst>
          </p:cNvPr>
          <p:cNvPicPr>
            <a:picLocks noChangeAspect="1"/>
          </p:cNvPicPr>
          <p:nvPr/>
        </p:nvPicPr>
        <p:blipFill>
          <a:blip r:embed="rId4"/>
          <a:stretch>
            <a:fillRect/>
          </a:stretch>
        </p:blipFill>
        <p:spPr>
          <a:xfrm>
            <a:off x="611850" y="4144643"/>
            <a:ext cx="2559108" cy="845986"/>
          </a:xfrm>
          <a:prstGeom prst="rect">
            <a:avLst/>
          </a:prstGeom>
        </p:spPr>
      </p:pic>
      <p:pic>
        <p:nvPicPr>
          <p:cNvPr id="9" name="Picture 8">
            <a:extLst>
              <a:ext uri="{FF2B5EF4-FFF2-40B4-BE49-F238E27FC236}">
                <a16:creationId xmlns:a16="http://schemas.microsoft.com/office/drawing/2014/main" id="{04C5E2E4-25F4-D347-9731-19F122D67F80}"/>
              </a:ext>
            </a:extLst>
          </p:cNvPr>
          <p:cNvPicPr>
            <a:picLocks noChangeAspect="1"/>
          </p:cNvPicPr>
          <p:nvPr/>
        </p:nvPicPr>
        <p:blipFill>
          <a:blip r:embed="rId5"/>
          <a:stretch>
            <a:fillRect/>
          </a:stretch>
        </p:blipFill>
        <p:spPr>
          <a:xfrm>
            <a:off x="3389774" y="4232108"/>
            <a:ext cx="1771767" cy="847367"/>
          </a:xfrm>
          <a:prstGeom prst="rect">
            <a:avLst/>
          </a:prstGeom>
        </p:spPr>
      </p:pic>
    </p:spTree>
    <p:extLst>
      <p:ext uri="{BB962C8B-B14F-4D97-AF65-F5344CB8AC3E}">
        <p14:creationId xmlns:p14="http://schemas.microsoft.com/office/powerpoint/2010/main" val="4003758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41"/>
        <p:cNvGrpSpPr/>
        <p:nvPr/>
      </p:nvGrpSpPr>
      <p:grpSpPr>
        <a:xfrm>
          <a:off x="0" y="0"/>
          <a:ext cx="0" cy="0"/>
          <a:chOff x="0" y="0"/>
          <a:chExt cx="0" cy="0"/>
        </a:xfrm>
      </p:grpSpPr>
      <p:sp>
        <p:nvSpPr>
          <p:cNvPr id="142" name="Google Shape;142;p19"/>
          <p:cNvSpPr/>
          <p:nvPr/>
        </p:nvSpPr>
        <p:spPr>
          <a:xfrm>
            <a:off x="0" y="4253446"/>
            <a:ext cx="9144000" cy="890354"/>
          </a:xfrm>
          <a:prstGeom prst="rect">
            <a:avLst/>
          </a:prstGeom>
          <a:solidFill>
            <a:srgbClr val="0A6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9"/>
          <p:cNvSpPr/>
          <p:nvPr/>
        </p:nvSpPr>
        <p:spPr>
          <a:xfrm>
            <a:off x="8580976" y="230032"/>
            <a:ext cx="292500" cy="292500"/>
          </a:xfrm>
          <a:prstGeom prst="ellipse">
            <a:avLst/>
          </a:prstGeom>
          <a:no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sp>
        <p:nvSpPr>
          <p:cNvPr id="147" name="Google Shape;147;p19"/>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dirty="0">
                <a:solidFill>
                  <a:srgbClr val="B7B7B7"/>
                </a:solidFill>
                <a:latin typeface="Antic"/>
                <a:ea typeface="Antic"/>
                <a:cs typeface="Antic"/>
                <a:sym typeface="Antic"/>
              </a:rPr>
              <a:t>7</a:t>
            </a:r>
            <a:endParaRPr sz="800" dirty="0">
              <a:solidFill>
                <a:srgbClr val="B7B7B7"/>
              </a:solidFill>
              <a:latin typeface="Antic"/>
              <a:ea typeface="Antic"/>
              <a:cs typeface="Antic"/>
              <a:sym typeface="Antic"/>
            </a:endParaRPr>
          </a:p>
        </p:txBody>
      </p:sp>
      <p:sp>
        <p:nvSpPr>
          <p:cNvPr id="143" name="Google Shape;143;p19"/>
          <p:cNvSpPr txBox="1"/>
          <p:nvPr/>
        </p:nvSpPr>
        <p:spPr>
          <a:xfrm>
            <a:off x="157942" y="4253446"/>
            <a:ext cx="8928273" cy="1138743"/>
          </a:xfrm>
          <a:prstGeom prst="rect">
            <a:avLst/>
          </a:prstGeom>
          <a:noFill/>
          <a:ln>
            <a:noFill/>
          </a:ln>
        </p:spPr>
        <p:txBody>
          <a:bodyPr spcFirstLastPara="1" wrap="square" lIns="91425" tIns="91425" rIns="91425" bIns="91425" anchor="t" anchorCtr="0">
            <a:spAutoFit/>
          </a:bodyPr>
          <a:lstStyle/>
          <a:p>
            <a:pPr marL="0" lvl="0" indent="0" algn="l" rtl="0">
              <a:lnSpc>
                <a:spcPct val="130000"/>
              </a:lnSpc>
              <a:spcBef>
                <a:spcPts val="0"/>
              </a:spcBef>
              <a:spcAft>
                <a:spcPts val="1200"/>
              </a:spcAft>
              <a:buNone/>
            </a:pPr>
            <a:r>
              <a:rPr lang="en-ID" sz="800" dirty="0">
                <a:solidFill>
                  <a:schemeClr val="lt1"/>
                </a:solidFill>
                <a:latin typeface="Inter Light"/>
                <a:ea typeface="Inter Light"/>
                <a:cs typeface="Inter Light"/>
                <a:sym typeface="Inter Light"/>
              </a:rPr>
              <a:t>The Analysis carried out shows that Indonesia is the country with the highest demand for travel authorization in CIFOR-ICRAF, while Indonesia and Kenya also have significant demand. It was found that February 2024 was the month with the highest demand, especially from Indonesia and Kenya. The average travel authorization approval time varies between countries, with Indonesia having the fastest approval time and Brazil taking the longest. The distribution of employees involved in the approval process also shows variations, with Indonesia having the largest number and Sri Lanka the least. The analysis also shows that the role of "Unit Leader Approval" in Indonesia has the highest number of approvals, while Brazil has the lowest number of approvals in the same role.</a:t>
            </a:r>
            <a:endParaRPr sz="800" dirty="0">
              <a:solidFill>
                <a:schemeClr val="lt1"/>
              </a:solidFill>
              <a:latin typeface="Inter Light"/>
              <a:ea typeface="Inter Light"/>
              <a:cs typeface="Inter Light"/>
              <a:sym typeface="Inter Light"/>
            </a:endParaRPr>
          </a:p>
        </p:txBody>
      </p:sp>
      <p:cxnSp>
        <p:nvCxnSpPr>
          <p:cNvPr id="148" name="Google Shape;148;p19"/>
          <p:cNvCxnSpPr/>
          <p:nvPr/>
        </p:nvCxnSpPr>
        <p:spPr>
          <a:xfrm rot="10800000">
            <a:off x="8727226" y="-205568"/>
            <a:ext cx="0" cy="435600"/>
          </a:xfrm>
          <a:prstGeom prst="straightConnector1">
            <a:avLst/>
          </a:prstGeom>
          <a:noFill/>
          <a:ln w="9525" cap="flat" cmpd="sng">
            <a:solidFill>
              <a:srgbClr val="B7B7B7"/>
            </a:solidFill>
            <a:prstDash val="solid"/>
            <a:round/>
            <a:headEnd type="none" w="med" len="med"/>
            <a:tailEnd type="none" w="med" len="med"/>
          </a:ln>
        </p:spPr>
      </p:cxnSp>
      <p:sp>
        <p:nvSpPr>
          <p:cNvPr id="3" name="TextBox 2">
            <a:extLst>
              <a:ext uri="{FF2B5EF4-FFF2-40B4-BE49-F238E27FC236}">
                <a16:creationId xmlns:a16="http://schemas.microsoft.com/office/drawing/2014/main" id="{DB64FB9A-B485-B64B-9BB6-7921F9154A0C}"/>
              </a:ext>
            </a:extLst>
          </p:cNvPr>
          <p:cNvSpPr txBox="1"/>
          <p:nvPr/>
        </p:nvSpPr>
        <p:spPr>
          <a:xfrm>
            <a:off x="3693814" y="2489703"/>
            <a:ext cx="184731" cy="307777"/>
          </a:xfrm>
          <a:prstGeom prst="rect">
            <a:avLst/>
          </a:prstGeom>
          <a:noFill/>
        </p:spPr>
        <p:txBody>
          <a:bodyPr wrap="none" rtlCol="0">
            <a:spAutoFit/>
          </a:bodyPr>
          <a:lstStyle/>
          <a:p>
            <a:endParaRPr lang="en-US" dirty="0"/>
          </a:p>
        </p:txBody>
      </p:sp>
      <p:sp>
        <p:nvSpPr>
          <p:cNvPr id="144" name="Google Shape;144;p19"/>
          <p:cNvSpPr txBox="1"/>
          <p:nvPr/>
        </p:nvSpPr>
        <p:spPr>
          <a:xfrm>
            <a:off x="-54271" y="3848660"/>
            <a:ext cx="2128053" cy="503184"/>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ID" sz="1800" b="1" dirty="0">
                <a:solidFill>
                  <a:srgbClr val="0A6241"/>
                </a:solidFill>
                <a:latin typeface="Bai Jamjuree"/>
                <a:ea typeface="Bai Jamjuree"/>
                <a:cs typeface="Bai Jamjuree"/>
                <a:sym typeface="Bai Jamjuree"/>
              </a:rPr>
              <a:t>Conclusion</a:t>
            </a:r>
            <a:endParaRPr sz="1800" b="1" dirty="0">
              <a:solidFill>
                <a:srgbClr val="0A6241"/>
              </a:solidFill>
              <a:latin typeface="Bai Jamjuree"/>
              <a:ea typeface="Bai Jamjuree"/>
              <a:cs typeface="Bai Jamjuree"/>
              <a:sym typeface="Bai Jamjuree"/>
            </a:endParaRPr>
          </a:p>
        </p:txBody>
      </p:sp>
      <p:grpSp>
        <p:nvGrpSpPr>
          <p:cNvPr id="6" name="Group 5">
            <a:extLst>
              <a:ext uri="{FF2B5EF4-FFF2-40B4-BE49-F238E27FC236}">
                <a16:creationId xmlns:a16="http://schemas.microsoft.com/office/drawing/2014/main" id="{5F3359A3-A7F5-BC49-991B-A028D313F218}"/>
              </a:ext>
            </a:extLst>
          </p:cNvPr>
          <p:cNvGrpSpPr/>
          <p:nvPr/>
        </p:nvGrpSpPr>
        <p:grpSpPr>
          <a:xfrm>
            <a:off x="1464484" y="121087"/>
            <a:ext cx="6090700" cy="4099107"/>
            <a:chOff x="1431233" y="128542"/>
            <a:chExt cx="6090700" cy="4099107"/>
          </a:xfrm>
        </p:grpSpPr>
        <p:pic>
          <p:nvPicPr>
            <p:cNvPr id="2" name="Picture 1">
              <a:extLst>
                <a:ext uri="{FF2B5EF4-FFF2-40B4-BE49-F238E27FC236}">
                  <a16:creationId xmlns:a16="http://schemas.microsoft.com/office/drawing/2014/main" id="{CB2C7714-5FCC-7046-9F8E-33FA04134D0C}"/>
                </a:ext>
              </a:extLst>
            </p:cNvPr>
            <p:cNvPicPr>
              <a:picLocks noChangeAspect="1"/>
            </p:cNvPicPr>
            <p:nvPr/>
          </p:nvPicPr>
          <p:blipFill>
            <a:blip r:embed="rId3"/>
            <a:stretch>
              <a:fillRect/>
            </a:stretch>
          </p:blipFill>
          <p:spPr>
            <a:xfrm>
              <a:off x="1431233" y="400135"/>
              <a:ext cx="6090700" cy="3827514"/>
            </a:xfrm>
            <a:prstGeom prst="rect">
              <a:avLst/>
            </a:prstGeom>
          </p:spPr>
        </p:pic>
        <p:pic>
          <p:nvPicPr>
            <p:cNvPr id="5" name="Picture 4">
              <a:extLst>
                <a:ext uri="{FF2B5EF4-FFF2-40B4-BE49-F238E27FC236}">
                  <a16:creationId xmlns:a16="http://schemas.microsoft.com/office/drawing/2014/main" id="{3317DAD6-BCAD-294F-B6D0-2D8BF67ED621}"/>
                </a:ext>
              </a:extLst>
            </p:cNvPr>
            <p:cNvPicPr>
              <a:picLocks noChangeAspect="1"/>
            </p:cNvPicPr>
            <p:nvPr/>
          </p:nvPicPr>
          <p:blipFill>
            <a:blip r:embed="rId4"/>
            <a:stretch>
              <a:fillRect/>
            </a:stretch>
          </p:blipFill>
          <p:spPr>
            <a:xfrm>
              <a:off x="3148330" y="128542"/>
              <a:ext cx="2847340" cy="271593"/>
            </a:xfrm>
            <a:prstGeom prst="rect">
              <a:avLst/>
            </a:prstGeom>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A6241"/>
        </a:solidFill>
        <a:effectLst/>
      </p:bgPr>
    </p:bg>
    <p:spTree>
      <p:nvGrpSpPr>
        <p:cNvPr id="1" name="Shape 560"/>
        <p:cNvGrpSpPr/>
        <p:nvPr/>
      </p:nvGrpSpPr>
      <p:grpSpPr>
        <a:xfrm>
          <a:off x="0" y="0"/>
          <a:ext cx="0" cy="0"/>
          <a:chOff x="0" y="0"/>
          <a:chExt cx="0" cy="0"/>
        </a:xfrm>
      </p:grpSpPr>
      <p:sp>
        <p:nvSpPr>
          <p:cNvPr id="561" name="Google Shape;561;p49"/>
          <p:cNvSpPr txBox="1"/>
          <p:nvPr/>
        </p:nvSpPr>
        <p:spPr>
          <a:xfrm>
            <a:off x="8450373" y="184897"/>
            <a:ext cx="548700" cy="39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dirty="0">
                <a:solidFill>
                  <a:srgbClr val="FFFFFF"/>
                </a:solidFill>
                <a:latin typeface="Antic"/>
                <a:ea typeface="Antic"/>
                <a:cs typeface="Antic"/>
                <a:sym typeface="Antic"/>
              </a:rPr>
              <a:t>8</a:t>
            </a:r>
            <a:endParaRPr sz="800" dirty="0">
              <a:solidFill>
                <a:srgbClr val="FFFFFF"/>
              </a:solidFill>
              <a:latin typeface="Antic"/>
              <a:ea typeface="Antic"/>
              <a:cs typeface="Antic"/>
              <a:sym typeface="Antic"/>
            </a:endParaRPr>
          </a:p>
        </p:txBody>
      </p:sp>
      <p:sp>
        <p:nvSpPr>
          <p:cNvPr id="562" name="Google Shape;562;p49"/>
          <p:cNvSpPr/>
          <p:nvPr/>
        </p:nvSpPr>
        <p:spPr>
          <a:xfrm>
            <a:off x="8580976" y="230032"/>
            <a:ext cx="292500" cy="2925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000">
              <a:latin typeface="Antic"/>
              <a:ea typeface="Antic"/>
              <a:cs typeface="Antic"/>
              <a:sym typeface="Antic"/>
            </a:endParaRPr>
          </a:p>
        </p:txBody>
      </p:sp>
      <p:cxnSp>
        <p:nvCxnSpPr>
          <p:cNvPr id="563" name="Google Shape;563;p49"/>
          <p:cNvCxnSpPr/>
          <p:nvPr/>
        </p:nvCxnSpPr>
        <p:spPr>
          <a:xfrm rot="10800000">
            <a:off x="8727226" y="-205568"/>
            <a:ext cx="0" cy="435600"/>
          </a:xfrm>
          <a:prstGeom prst="straightConnector1">
            <a:avLst/>
          </a:prstGeom>
          <a:noFill/>
          <a:ln w="9525" cap="flat" cmpd="sng">
            <a:solidFill>
              <a:srgbClr val="FFFFFF"/>
            </a:solidFill>
            <a:prstDash val="solid"/>
            <a:round/>
            <a:headEnd type="none" w="med" len="med"/>
            <a:tailEnd type="none" w="med" len="med"/>
          </a:ln>
        </p:spPr>
      </p:cxnSp>
      <p:sp>
        <p:nvSpPr>
          <p:cNvPr id="564" name="Google Shape;564;p49"/>
          <p:cNvSpPr txBox="1"/>
          <p:nvPr/>
        </p:nvSpPr>
        <p:spPr>
          <a:xfrm>
            <a:off x="256150" y="4683425"/>
            <a:ext cx="3084000" cy="29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D" sz="900" dirty="0">
                <a:solidFill>
                  <a:schemeClr val="lt1"/>
                </a:solidFill>
                <a:latin typeface="Bai Jamjuree"/>
                <a:ea typeface="Bai Jamjuree"/>
                <a:cs typeface="Bai Jamjuree"/>
                <a:sym typeface="Bai Jamjuree"/>
              </a:rPr>
              <a:t>CIFOR-ICRAF</a:t>
            </a:r>
            <a:endParaRPr sz="900" dirty="0">
              <a:solidFill>
                <a:srgbClr val="FFFFFF"/>
              </a:solidFill>
              <a:latin typeface="Inter Light"/>
              <a:ea typeface="Inter Light"/>
              <a:cs typeface="Inter Light"/>
              <a:sym typeface="Inter Light"/>
            </a:endParaRPr>
          </a:p>
        </p:txBody>
      </p:sp>
      <p:sp>
        <p:nvSpPr>
          <p:cNvPr id="566" name="Google Shape;566;p49"/>
          <p:cNvSpPr txBox="1">
            <a:spLocks noGrp="1"/>
          </p:cNvSpPr>
          <p:nvPr>
            <p:ph type="ctrTitle"/>
          </p:nvPr>
        </p:nvSpPr>
        <p:spPr>
          <a:xfrm>
            <a:off x="781375" y="2471700"/>
            <a:ext cx="4921156" cy="1385405"/>
          </a:xfrm>
          <a:prstGeom prst="rect">
            <a:avLst/>
          </a:prstGeom>
        </p:spPr>
        <p:txBody>
          <a:bodyPr spcFirstLastPara="1" wrap="square" lIns="91425" tIns="91425" rIns="91425" bIns="91425" anchor="b" anchorCtr="0">
            <a:noAutofit/>
          </a:bodyPr>
          <a:lstStyle/>
          <a:p>
            <a:pPr algn="l"/>
            <a:r>
              <a:rPr lang="en-ID" sz="2800" dirty="0">
                <a:solidFill>
                  <a:schemeClr val="lt1"/>
                </a:solidFill>
                <a:latin typeface="Bai Jamjuree"/>
                <a:ea typeface="Bai Jamjuree"/>
                <a:cs typeface="Bai Jamjuree"/>
                <a:sym typeface="Bai Jamjuree"/>
              </a:rPr>
              <a:t>CIFOR-ICRAF Travel Authorization System</a:t>
            </a:r>
            <a:br>
              <a:rPr lang="en-ID" sz="2800" dirty="0">
                <a:solidFill>
                  <a:schemeClr val="lt1"/>
                </a:solidFill>
                <a:latin typeface="Bai Jamjuree"/>
                <a:ea typeface="Bai Jamjuree"/>
                <a:cs typeface="Bai Jamjuree"/>
                <a:sym typeface="Bai Jamjuree"/>
              </a:rPr>
            </a:br>
            <a:endParaRPr sz="2800" dirty="0">
              <a:solidFill>
                <a:schemeClr val="lt1"/>
              </a:solidFill>
              <a:latin typeface="Bai Jamjuree"/>
              <a:ea typeface="Bai Jamjuree"/>
              <a:cs typeface="Bai Jamjuree"/>
              <a:sym typeface="Bai Jamjuree"/>
            </a:endParaRPr>
          </a:p>
        </p:txBody>
      </p:sp>
      <p:sp>
        <p:nvSpPr>
          <p:cNvPr id="567" name="Google Shape;567;p49"/>
          <p:cNvSpPr txBox="1">
            <a:spLocks noGrp="1"/>
          </p:cNvSpPr>
          <p:nvPr>
            <p:ph type="ctrTitle"/>
          </p:nvPr>
        </p:nvSpPr>
        <p:spPr>
          <a:xfrm>
            <a:off x="781375" y="1851125"/>
            <a:ext cx="3984900" cy="657300"/>
          </a:xfrm>
          <a:prstGeom prst="rect">
            <a:avLst/>
          </a:prstGeom>
        </p:spPr>
        <p:txBody>
          <a:bodyPr spcFirstLastPara="1" wrap="square" lIns="91425" tIns="91425" rIns="91425" bIns="91425" anchor="b" anchorCtr="0">
            <a:noAutofit/>
          </a:bodyPr>
          <a:lstStyle/>
          <a:p>
            <a:pPr algn="l"/>
            <a:r>
              <a:rPr lang="en-ID" sz="1800" dirty="0">
                <a:solidFill>
                  <a:schemeClr val="lt1"/>
                </a:solidFill>
                <a:latin typeface="Bai Jamjuree Light"/>
                <a:ea typeface="Bai Jamjuree Light"/>
                <a:cs typeface="Bai Jamjuree Light"/>
                <a:sym typeface="Bai Jamjuree Light"/>
              </a:rPr>
              <a:t>Digital Transformation Solution</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1533</TotalTime>
  <Words>1162</Words>
  <Application>Microsoft Macintosh PowerPoint</Application>
  <PresentationFormat>On-screen Show (16:9)</PresentationFormat>
  <Paragraphs>105</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Bai Jamjuree Light</vt:lpstr>
      <vt:lpstr>Arial</vt:lpstr>
      <vt:lpstr>Inter Light</vt:lpstr>
      <vt:lpstr>Bai Jamjuree</vt:lpstr>
      <vt:lpstr>Antic</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CIFOR-ICRAF Travel Authorization System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Parhan</cp:lastModifiedBy>
  <cp:revision>10</cp:revision>
  <cp:lastPrinted>2024-06-19T16:52:40Z</cp:lastPrinted>
  <dcterms:modified xsi:type="dcterms:W3CDTF">2024-06-20T10:14:17Z</dcterms:modified>
</cp:coreProperties>
</file>